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sldIdLst>
    <p:sldId id="834" r:id="rId5"/>
    <p:sldId id="268" r:id="rId6"/>
    <p:sldId id="830" r:id="rId7"/>
    <p:sldId id="257" r:id="rId8"/>
    <p:sldId id="805" r:id="rId9"/>
    <p:sldId id="840" r:id="rId10"/>
    <p:sldId id="817" r:id="rId11"/>
    <p:sldId id="818" r:id="rId12"/>
    <p:sldId id="820" r:id="rId13"/>
    <p:sldId id="819" r:id="rId14"/>
    <p:sldId id="265" r:id="rId15"/>
    <p:sldId id="841" r:id="rId16"/>
    <p:sldId id="736" r:id="rId17"/>
    <p:sldId id="802" r:id="rId18"/>
    <p:sldId id="827" r:id="rId19"/>
    <p:sldId id="847" r:id="rId20"/>
    <p:sldId id="844" r:id="rId21"/>
    <p:sldId id="838" r:id="rId22"/>
    <p:sldId id="825" r:id="rId23"/>
    <p:sldId id="289" r:id="rId24"/>
    <p:sldId id="845" r:id="rId25"/>
    <p:sldId id="290" r:id="rId26"/>
    <p:sldId id="291" r:id="rId27"/>
    <p:sldId id="292" r:id="rId28"/>
    <p:sldId id="848" r:id="rId29"/>
    <p:sldId id="849" r:id="rId30"/>
    <p:sldId id="826" r:id="rId31"/>
    <p:sldId id="84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141"/>
    <a:srgbClr val="001570"/>
    <a:srgbClr val="2D873C"/>
    <a:srgbClr val="A1D4D3"/>
    <a:srgbClr val="CCD7DD"/>
    <a:srgbClr val="207FC2"/>
    <a:srgbClr val="0B3F66"/>
    <a:srgbClr val="50B671"/>
    <a:srgbClr val="F6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2"/>
    <p:restoredTop sz="94596"/>
  </p:normalViewPr>
  <p:slideViewPr>
    <p:cSldViewPr snapToGrid="0">
      <p:cViewPr varScale="1">
        <p:scale>
          <a:sx n="88" d="100"/>
          <a:sy n="88" d="100"/>
        </p:scale>
        <p:origin x="208" y="776"/>
      </p:cViewPr>
      <p:guideLst>
        <p:guide orient="horz" pos="1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F3C7E-DBA1-44EB-B45F-6FBE2CE09BC9}" type="datetimeFigureOut">
              <a:rPr lang="en-CA" smtClean="0"/>
              <a:t>2024-11-07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B1789-988C-4371-BE14-9B046B95F1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219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878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84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938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4308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0870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5024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7847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3436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2096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9266-5267-BA34-5CAB-3CDED410E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B095A-3298-5AEB-EBF9-A82624783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9FD12-58CC-5613-F416-BCAA1835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07/11/24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89305-C94C-BB15-3CA6-5122AD4F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40AA6-ED97-BF5D-A660-DDA67F70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2512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B07F8-3D8C-8279-6B92-AB9B3566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0A24A-C118-0EFB-99B2-76CF0BD70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952FD-EFBD-8D5F-85DA-8E83C985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07/11/24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DF628-C65F-9873-EFD8-88A0C39B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1AC0A-9B9F-3365-3C58-D11FB2CC3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158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D630D6-412C-DDA4-77B2-21B17A51C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688BF-E737-0874-5FD6-F266993B2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8BE1B-B4CB-03BA-F9D6-1CBF2C06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07/11/24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0EE9B-7423-A1B2-6494-4A4F54AE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AE3CF-DC79-1FC3-378B-D0191B143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4331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E4A0-82F5-15F1-7019-38C9D1A3A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58D34-0AED-E869-E7C6-4D52C8138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DD6C-7E9D-12C4-94F5-692D0F0F5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07/11/24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3DBB4-C58B-0DF0-372B-905ABA8B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BBB21-A531-F0A5-241E-822CD7502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32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34710-6C66-4C91-5517-AC0DFA48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D72C8-EFE2-0A46-3184-288123B7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D585-3E05-8540-0FAA-980DA8EFA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07/11/24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26864-1A5A-20B0-344F-25415429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E057B-C025-666E-58A8-2004E9937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60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C68F-DCA8-701F-BC8D-13B55D55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B5F0A-5006-C843-53A3-BECAA04F8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E0A41-4F10-AF71-D69A-75A95797F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85110-7CD9-BFAB-A155-6F447EF5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07/11/24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2B41-D6BB-F04F-0E97-40BD4C898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A8622-5BE6-3C57-E370-FD08BB6D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128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FB1C-2E08-20E3-4C1E-88F08A53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382E6-5DD0-0911-5610-A6390807C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E5A83-3FDE-147E-6450-092B4E7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345F8-D37B-DE3C-0214-DED59F68E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EF5B2-7257-A7C6-49E1-7FED6E0BE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CD17D2-7B71-C9F2-8B6F-4C109D57F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07/11/24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B65B7E-6DE3-8376-7CEF-E3B79FD6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EB1179-CDD2-553E-F8D9-A4DB9393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099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108FB-6CCD-CB4A-0474-C26B2BAA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0C030-C810-10F8-2684-ACA57A31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07/11/24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6A478-8419-C651-FDE7-1FA6AAFA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0A209-E2F1-FC5B-8EF4-660FB766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168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D241F-B109-481A-DA8F-97DE1056C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07/11/24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1092C9-1BFF-F4DD-7EEB-DE461A16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750FE-D554-073E-3441-C28BC3E2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142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D7621-B19E-012D-7760-D30120B1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2DBD1-79A0-5B1C-BFD7-ECC4BF07D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6BFED-4CB4-D92A-9346-81F1AAD7E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25E39-6041-519F-1157-E041421CE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07/11/24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B8F57-8653-6AB4-2125-7AEA7884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FB286-CFD0-72C4-1422-1B1184C0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938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071A2-7FDF-AE78-D12F-628EC4431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E7ACE0-59EF-47FA-E9E7-D45FF1B35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AD056-C962-6272-2741-E46FADC29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B4BB1-E3E1-3DB7-7C05-56867E40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07/11/24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40057-682F-1127-A905-6437AA32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126CA-B3FF-33EB-2432-10106669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261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208FDD-B723-D800-0E5E-75D17013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5387A-2199-D6EF-CEB9-3642C1508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ECEC5-FEC4-AC00-8D51-9A7D192EB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4ED7F-7E0B-44FD-BC02-0D534FF99DA6}" type="datetimeFigureOut">
              <a:rPr lang="en-IN" smtClean="0"/>
              <a:pPr/>
              <a:t>07/11/24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56435-A8C4-461F-11D3-E08F8793F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A8531-10C7-E7D8-A02E-B47B1F109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324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" Type="http://schemas.openxmlformats.org/officeDocument/2006/relationships/image" Target="../media/image32.jpe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5" Type="http://schemas.openxmlformats.org/officeDocument/2006/relationships/image" Target="../media/image44.png"/><Relationship Id="rId10" Type="http://schemas.openxmlformats.org/officeDocument/2006/relationships/image" Target="../media/image39.e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4.emf"/><Relationship Id="rId3" Type="http://schemas.openxmlformats.org/officeDocument/2006/relationships/image" Target="../media/image61.jpeg"/><Relationship Id="rId7" Type="http://schemas.openxmlformats.org/officeDocument/2006/relationships/image" Target="../media/image8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6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6764108-4E78-1B11-6031-2D5F43E631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027" y="-16019"/>
            <a:ext cx="7633405" cy="4613401"/>
          </a:xfrm>
          <a:prstGeom prst="rect">
            <a:avLst/>
          </a:prstGeom>
        </p:spPr>
      </p:pic>
      <p:sp>
        <p:nvSpPr>
          <p:cNvPr id="22" name="Google Shape;128;p16">
            <a:extLst>
              <a:ext uri="{FF2B5EF4-FFF2-40B4-BE49-F238E27FC236}">
                <a16:creationId xmlns:a16="http://schemas.microsoft.com/office/drawing/2014/main" id="{2EBB5F57-83EC-A0AF-3C8E-6E561BD242EE}"/>
              </a:ext>
            </a:extLst>
          </p:cNvPr>
          <p:cNvSpPr/>
          <p:nvPr/>
        </p:nvSpPr>
        <p:spPr>
          <a:xfrm>
            <a:off x="-16176" y="0"/>
            <a:ext cx="5607506" cy="6874017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solidFill>
            <a:srgbClr val="ADD141"/>
          </a:solidFill>
          <a:ln>
            <a:noFill/>
          </a:ln>
        </p:spPr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EA9AF5-B97E-814E-519B-87D8BDDB69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8205" y="426705"/>
            <a:ext cx="9285270" cy="5441050"/>
          </a:xfrm>
          <a:prstGeom prst="rect">
            <a:avLst/>
          </a:prstGeom>
        </p:spPr>
      </p:pic>
      <p:pic>
        <p:nvPicPr>
          <p:cNvPr id="6" name="Content Placeholder 4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9E22402-2BBC-232B-5C26-06349A5790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896" y="5166943"/>
            <a:ext cx="2748509" cy="10555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E9F040-38B8-4AE4-57E9-05E183838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81" y="788638"/>
            <a:ext cx="5079117" cy="5079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CF6A0A-F035-EED7-1B6B-FBC76176BF83}"/>
              </a:ext>
            </a:extLst>
          </p:cNvPr>
          <p:cNvSpPr txBox="1"/>
          <p:nvPr/>
        </p:nvSpPr>
        <p:spPr>
          <a:xfrm>
            <a:off x="0" y="2436002"/>
            <a:ext cx="5589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Call to Collaborate</a:t>
            </a:r>
          </a:p>
        </p:txBody>
      </p:sp>
    </p:spTree>
    <p:extLst>
      <p:ext uri="{BB962C8B-B14F-4D97-AF65-F5344CB8AC3E}">
        <p14:creationId xmlns:p14="http://schemas.microsoft.com/office/powerpoint/2010/main" val="338844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round tables and a person speaking into a microphone&#10;&#10;Description automatically generated">
            <a:extLst>
              <a:ext uri="{FF2B5EF4-FFF2-40B4-BE49-F238E27FC236}">
                <a16:creationId xmlns:a16="http://schemas.microsoft.com/office/drawing/2014/main" id="{3532755B-D152-68D4-84E8-363943E594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0214"/>
            <a:ext cx="6079142" cy="404516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443563D-E830-48E5-2D85-E61E28423AB1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498952" y="4178573"/>
            <a:ext cx="5426499" cy="2566232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marL="152407">
              <a:spcAft>
                <a:spcPts val="400"/>
              </a:spcAft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Organizations that provide systems, tools, processes, materials, mentoring, coaching </a:t>
            </a:r>
            <a:b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and training are invited to collaborate in the implementation of the plans to saturate the </a:t>
            </a:r>
            <a:b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nation with multiplying churches and missional communities. The spirit of </a:t>
            </a:r>
            <a:r>
              <a:rPr lang="en-US" sz="19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to Saturate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is inclusive, with an emphasis on grassroots collaboration and action.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298148-D04E-4E69-2778-9B23B647F3E6}"/>
              </a:ext>
            </a:extLst>
          </p:cNvPr>
          <p:cNvSpPr/>
          <p:nvPr/>
        </p:nvSpPr>
        <p:spPr>
          <a:xfrm>
            <a:off x="7371066" y="420631"/>
            <a:ext cx="1451874" cy="14518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Google Shape;130;p16"/>
          <p:cNvSpPr txBox="1"/>
          <p:nvPr/>
        </p:nvSpPr>
        <p:spPr>
          <a:xfrm>
            <a:off x="-1" y="886448"/>
            <a:ext cx="6079142" cy="998759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A place for every system </a:t>
            </a:r>
            <a:b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that promotes saturation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AF60E3-06B8-CFAA-0323-2B20C9EDF45D}"/>
              </a:ext>
            </a:extLst>
          </p:cNvPr>
          <p:cNvSpPr txBox="1"/>
          <p:nvPr/>
        </p:nvSpPr>
        <p:spPr>
          <a:xfrm>
            <a:off x="16858" y="417211"/>
            <a:ext cx="607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roundtable involves…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D9CE5545-B87E-6136-C032-195DE88680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74" y="2108200"/>
            <a:ext cx="2032000" cy="1981200"/>
          </a:xfrm>
          <a:prstGeom prst="rect">
            <a:avLst/>
          </a:prstGeom>
        </p:spPr>
      </p:pic>
      <p:pic>
        <p:nvPicPr>
          <p:cNvPr id="5" name="Picture 4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9EDC1621-C8F5-5212-15F6-30DDC8C965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005" y="1996638"/>
            <a:ext cx="2032000" cy="1981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EE6DC17-685F-A505-171D-EF293871A027}"/>
              </a:ext>
            </a:extLst>
          </p:cNvPr>
          <p:cNvSpPr/>
          <p:nvPr/>
        </p:nvSpPr>
        <p:spPr>
          <a:xfrm>
            <a:off x="1034566" y="2108200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9FF6A5-79C8-C41F-BB1B-5B238999616B}"/>
              </a:ext>
            </a:extLst>
          </p:cNvPr>
          <p:cNvSpPr/>
          <p:nvPr/>
        </p:nvSpPr>
        <p:spPr>
          <a:xfrm>
            <a:off x="3118079" y="2114775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een circle with white dots and a black background&#10;&#10;Description automatically generated">
            <a:extLst>
              <a:ext uri="{FF2B5EF4-FFF2-40B4-BE49-F238E27FC236}">
                <a16:creationId xmlns:a16="http://schemas.microsoft.com/office/drawing/2014/main" id="{AC26ACFC-0511-4905-C6AC-F0198F144D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04" y="3970367"/>
            <a:ext cx="2032000" cy="1981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512B04D-64B7-A4D3-BC0C-5D1F282423BC}"/>
              </a:ext>
            </a:extLst>
          </p:cNvPr>
          <p:cNvSpPr/>
          <p:nvPr/>
        </p:nvSpPr>
        <p:spPr>
          <a:xfrm>
            <a:off x="1042084" y="4000680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y circle with a white circle with a white circle with a white circle with a white circle with a white circle with a white circle with a white circle with a white circle with a white circle&#10;&#10;Description automatically generated">
            <a:extLst>
              <a:ext uri="{FF2B5EF4-FFF2-40B4-BE49-F238E27FC236}">
                <a16:creationId xmlns:a16="http://schemas.microsoft.com/office/drawing/2014/main" id="{883926E4-7E1F-E181-600F-DF11E90328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798" y="3858363"/>
            <a:ext cx="203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EBA9BE85-FB1D-06F2-F3E5-856173F285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950" y="-86498"/>
            <a:ext cx="7356050" cy="5517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B87004-A8A6-2883-4AD6-1289137C415E}"/>
              </a:ext>
            </a:extLst>
          </p:cNvPr>
          <p:cNvSpPr/>
          <p:nvPr/>
        </p:nvSpPr>
        <p:spPr>
          <a:xfrm>
            <a:off x="-2266" y="0"/>
            <a:ext cx="5167389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90DC5-DC76-2971-566C-C8CD3A01073B}"/>
              </a:ext>
            </a:extLst>
          </p:cNvPr>
          <p:cNvSpPr txBox="1"/>
          <p:nvPr/>
        </p:nvSpPr>
        <p:spPr>
          <a:xfrm>
            <a:off x="-2266" y="2598154"/>
            <a:ext cx="5165123" cy="1136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228600" algn="ctr" defTabSz="457200">
              <a:lnSpc>
                <a:spcPct val="120000"/>
              </a:lnSpc>
              <a:tabLst>
                <a:tab pos="457200" algn="l"/>
              </a:tabLst>
              <a:defRPr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Working Table </a:t>
            </a:r>
          </a:p>
          <a:p>
            <a:pPr marL="457200" indent="-228600" algn="ctr" defTabSz="457200">
              <a:lnSpc>
                <a:spcPct val="120000"/>
              </a:lnSpc>
              <a:tabLst>
                <a:tab pos="457200" algn="l"/>
              </a:tabLst>
              <a:defRPr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 Puerto Rico</a:t>
            </a:r>
          </a:p>
        </p:txBody>
      </p:sp>
      <p:pic>
        <p:nvPicPr>
          <p:cNvPr id="6" name="Picture 5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2728785-18CF-98C7-B3BF-0B8CB02351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3064" y="5594528"/>
            <a:ext cx="2337693" cy="896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1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B87004-A8A6-2883-4AD6-1289137C415E}"/>
              </a:ext>
            </a:extLst>
          </p:cNvPr>
          <p:cNvSpPr/>
          <p:nvPr/>
        </p:nvSpPr>
        <p:spPr>
          <a:xfrm>
            <a:off x="-26979" y="0"/>
            <a:ext cx="5167389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90DC5-DC76-2971-566C-C8CD3A01073B}"/>
              </a:ext>
            </a:extLst>
          </p:cNvPr>
          <p:cNvSpPr txBox="1"/>
          <p:nvPr/>
        </p:nvSpPr>
        <p:spPr>
          <a:xfrm>
            <a:off x="1" y="2556860"/>
            <a:ext cx="5140410" cy="1136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228600" algn="ctr" defTabSz="457200">
              <a:lnSpc>
                <a:spcPct val="120000"/>
              </a:lnSpc>
              <a:tabLst>
                <a:tab pos="457200" algn="l"/>
              </a:tabLst>
              <a:defRPr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Working Table in Dominican Republic</a:t>
            </a:r>
          </a:p>
        </p:txBody>
      </p:sp>
      <p:pic>
        <p:nvPicPr>
          <p:cNvPr id="6" name="Picture 5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2728785-18CF-98C7-B3BF-0B8CB02351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7140" y="4939620"/>
            <a:ext cx="2337693" cy="89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2ACBE65-311F-83CF-5431-80AC3794B9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410" y="0"/>
            <a:ext cx="7051589" cy="39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9B9DC4-8609-237F-3C8A-88D9B996F257}"/>
              </a:ext>
            </a:extLst>
          </p:cNvPr>
          <p:cNvSpPr/>
          <p:nvPr/>
        </p:nvSpPr>
        <p:spPr>
          <a:xfrm>
            <a:off x="0" y="-32130"/>
            <a:ext cx="12192000" cy="1539653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519" y="3025349"/>
            <a:ext cx="1657296" cy="16572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663" y="3260875"/>
            <a:ext cx="1449854" cy="11862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185" y="3140501"/>
            <a:ext cx="866514" cy="1361017"/>
          </a:xfrm>
          <a:prstGeom prst="rect">
            <a:avLst/>
          </a:prstGeom>
        </p:spPr>
      </p:pic>
      <p:pic>
        <p:nvPicPr>
          <p:cNvPr id="1026" name="Picture 2" descr="Asambleas de Dios no tiene candidatos; llama a votar el 15 de mayo |  Evidencias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663" y="5316963"/>
            <a:ext cx="1053397" cy="86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122" y="3239503"/>
            <a:ext cx="1157703" cy="11577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876" y="5256795"/>
            <a:ext cx="1400074" cy="10430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119" y="3239504"/>
            <a:ext cx="1157702" cy="1157703"/>
          </a:xfrm>
          <a:prstGeom prst="rect">
            <a:avLst/>
          </a:prstGeom>
        </p:spPr>
      </p:pic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52057"/>
              </p:ext>
            </p:extLst>
          </p:nvPr>
        </p:nvGraphicFramePr>
        <p:xfrm>
          <a:off x="6032656" y="5236144"/>
          <a:ext cx="1349808" cy="1043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7543546" imgH="5829097" progId="AcroExch.Document.7">
                  <p:embed/>
                </p:oleObj>
              </mc:Choice>
              <mc:Fallback>
                <p:oleObj name="Acrobat Document" r:id="rId9" imgW="7543546" imgH="5829097" progId="AcroExch.Document.7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32656" y="5236144"/>
                        <a:ext cx="1349808" cy="1043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561" y="5256795"/>
            <a:ext cx="1043032" cy="1043032"/>
          </a:xfrm>
          <a:prstGeom prst="rect">
            <a:avLst/>
          </a:prstGeom>
        </p:spPr>
      </p:pic>
      <p:pic>
        <p:nvPicPr>
          <p:cNvPr id="16" name="Imagen 5">
            <a:extLst>
              <a:ext uri="{FF2B5EF4-FFF2-40B4-BE49-F238E27FC236}">
                <a16:creationId xmlns:a16="http://schemas.microsoft.com/office/drawing/2014/main" id="{06414CFC-8860-6F29-DD7F-6AFAD8784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2739" y="3340401"/>
            <a:ext cx="962131" cy="955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ED135B-5EAC-7470-FA2D-2143079A259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24" y="1863399"/>
            <a:ext cx="2435626" cy="6430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284B3B-1D46-AA9F-7E9C-416A80D9014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2933" y="5316963"/>
            <a:ext cx="1826056" cy="1050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6C9A42-812B-0A4C-A09D-CFDC9B085B4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026" y="1661161"/>
            <a:ext cx="1430806" cy="861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2F5D6F-A9D5-EA70-4B8C-D8B3D88326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805" y="1785509"/>
            <a:ext cx="2198760" cy="656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2FAE5-B902-27DA-AC73-E729F4AEDB8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633" y="5218038"/>
            <a:ext cx="962131" cy="1096786"/>
          </a:xfrm>
          <a:prstGeom prst="rect">
            <a:avLst/>
          </a:prstGeom>
        </p:spPr>
      </p:pic>
      <p:pic>
        <p:nvPicPr>
          <p:cNvPr id="6" name="Picture 5" descr="A black and white sign with text&#10;&#10;Description automatically generated">
            <a:extLst>
              <a:ext uri="{FF2B5EF4-FFF2-40B4-BE49-F238E27FC236}">
                <a16:creationId xmlns:a16="http://schemas.microsoft.com/office/drawing/2014/main" id="{BCCB5781-8207-46B0-72D6-327B73ACB26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713" y="1866498"/>
            <a:ext cx="2116790" cy="626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B65706-5A3C-9D75-A640-D07AAC944C8F}"/>
              </a:ext>
            </a:extLst>
          </p:cNvPr>
          <p:cNvSpPr txBox="1"/>
          <p:nvPr/>
        </p:nvSpPr>
        <p:spPr>
          <a:xfrm>
            <a:off x="0" y="328731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1570"/>
                </a:solidFill>
                <a:latin typeface="Arial" panose="020B0604020202020204" pitchFamily="34" charset="0"/>
              </a:rPr>
              <a:t>Another example:</a:t>
            </a:r>
          </a:p>
          <a:p>
            <a:pPr algn="ctr"/>
            <a:r>
              <a:rPr lang="en-US" sz="2600" b="1" dirty="0">
                <a:solidFill>
                  <a:srgbClr val="001570"/>
                </a:solidFill>
                <a:latin typeface="Arial" panose="020B0604020202020204" pitchFamily="34" charset="0"/>
              </a:rPr>
              <a:t>Dominican Republic</a:t>
            </a:r>
            <a:r>
              <a:rPr lang="en-CA" sz="2600" b="1" dirty="0">
                <a:solidFill>
                  <a:srgbClr val="001570"/>
                </a:solidFill>
                <a:latin typeface="Arial" panose="020B0604020202020204" pitchFamily="34" charset="0"/>
              </a:rPr>
              <a:t>: many denominations and networks </a:t>
            </a:r>
            <a:r>
              <a:rPr lang="en-CA" sz="2600" b="1" dirty="0">
                <a:solidFill>
                  <a:schemeClr val="bg1"/>
                </a:solidFill>
                <a:latin typeface="Arial" panose="020B0604020202020204" pitchFamily="34" charset="0"/>
              </a:rPr>
              <a:t>– One Goal!</a:t>
            </a:r>
            <a:endParaRPr lang="en-US" sz="2600" b="1" kern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0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435D08-8C25-A802-1CC9-7CD7D8513C84}"/>
              </a:ext>
            </a:extLst>
          </p:cNvPr>
          <p:cNvSpPr/>
          <p:nvPr/>
        </p:nvSpPr>
        <p:spPr>
          <a:xfrm>
            <a:off x="-4531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95;p14">
            <a:extLst>
              <a:ext uri="{FF2B5EF4-FFF2-40B4-BE49-F238E27FC236}">
                <a16:creationId xmlns:a16="http://schemas.microsoft.com/office/drawing/2014/main" id="{58CB047E-989D-AE89-9A7E-C7F2B42A0807}"/>
              </a:ext>
            </a:extLst>
          </p:cNvPr>
          <p:cNvSpPr txBox="1"/>
          <p:nvPr/>
        </p:nvSpPr>
        <p:spPr>
          <a:xfrm>
            <a:off x="445750" y="1996036"/>
            <a:ext cx="5297403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Roundtable Gathering 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78 leaders from different denominations and ministries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21 ministries/organizations represented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Every organization had an opportunity to share about their efforts and strategies.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Every organization marked on the map where they are working.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735" y="0"/>
            <a:ext cx="6098265" cy="4573700"/>
          </a:xfrm>
          <a:prstGeom prst="rect">
            <a:avLst/>
          </a:prstGeom>
        </p:spPr>
      </p:pic>
      <p:sp>
        <p:nvSpPr>
          <p:cNvPr id="94" name="Google Shape;94;p14"/>
          <p:cNvSpPr txBox="1"/>
          <p:nvPr/>
        </p:nvSpPr>
        <p:spPr>
          <a:xfrm>
            <a:off x="729999" y="1269914"/>
            <a:ext cx="2198939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4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Cambodia</a:t>
            </a:r>
            <a:endParaRPr lang="en-US" sz="24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5" name="Picture 4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48BE014-4DF7-556C-6977-51D361D5BC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971" y="5248574"/>
            <a:ext cx="2435793" cy="9345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FB4510-FEFB-AFE5-F190-A9A46EAA1DCE}"/>
              </a:ext>
            </a:extLst>
          </p:cNvPr>
          <p:cNvSpPr txBox="1"/>
          <p:nvPr/>
        </p:nvSpPr>
        <p:spPr>
          <a:xfrm>
            <a:off x="631488" y="662703"/>
            <a:ext cx="378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Other examples</a:t>
            </a:r>
            <a:endParaRPr lang="en-AR" sz="24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23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F13CE8-E954-6180-01BD-C41333F5B739}"/>
              </a:ext>
            </a:extLst>
          </p:cNvPr>
          <p:cNvSpPr/>
          <p:nvPr/>
        </p:nvSpPr>
        <p:spPr>
          <a:xfrm>
            <a:off x="-2266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CC6DF1B8-3D40-64FB-A5F2-BA077C9CC85A}"/>
              </a:ext>
            </a:extLst>
          </p:cNvPr>
          <p:cNvSpPr txBox="1"/>
          <p:nvPr/>
        </p:nvSpPr>
        <p:spPr>
          <a:xfrm>
            <a:off x="-2266" y="3047863"/>
            <a:ext cx="3126258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Cambodia</a:t>
            </a:r>
            <a:endParaRPr lang="en-US" sz="28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AF5D45FE-13B7-1207-E244-0F5EBA6D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259" y="0"/>
            <a:ext cx="9161764" cy="687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7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DD0EC-FCA5-CE42-F999-13931BD4FB32}"/>
              </a:ext>
            </a:extLst>
          </p:cNvPr>
          <p:cNvSpPr/>
          <p:nvPr/>
        </p:nvSpPr>
        <p:spPr>
          <a:xfrm>
            <a:off x="-2266" y="6661"/>
            <a:ext cx="12194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94;p14">
            <a:extLst>
              <a:ext uri="{FF2B5EF4-FFF2-40B4-BE49-F238E27FC236}">
                <a16:creationId xmlns:a16="http://schemas.microsoft.com/office/drawing/2014/main" id="{FF95DF06-388A-4820-F34F-0CC69D13BE35}"/>
              </a:ext>
            </a:extLst>
          </p:cNvPr>
          <p:cNvSpPr txBox="1"/>
          <p:nvPr/>
        </p:nvSpPr>
        <p:spPr>
          <a:xfrm>
            <a:off x="7085405" y="893695"/>
            <a:ext cx="2681966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Tanzania</a:t>
            </a:r>
            <a:endParaRPr lang="en-US" sz="28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5D960-E659-6A06-FBF3-7E6E213E24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903" y="1937501"/>
            <a:ext cx="8192097" cy="49204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D4C69E-1AE4-FB20-412E-FF98F3D4DC39}"/>
              </a:ext>
            </a:extLst>
          </p:cNvPr>
          <p:cNvSpPr/>
          <p:nvPr/>
        </p:nvSpPr>
        <p:spPr>
          <a:xfrm>
            <a:off x="158497" y="237687"/>
            <a:ext cx="5648328" cy="5648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AF961-1521-09BD-78FD-834951575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29" y="310841"/>
            <a:ext cx="5474043" cy="54740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6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CC6DF1B8-3D40-64FB-A5F2-BA077C9CC85A}"/>
              </a:ext>
            </a:extLst>
          </p:cNvPr>
          <p:cNvSpPr txBox="1"/>
          <p:nvPr/>
        </p:nvSpPr>
        <p:spPr>
          <a:xfrm>
            <a:off x="-2266" y="3047863"/>
            <a:ext cx="376674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Tanzania</a:t>
            </a:r>
            <a:endParaRPr lang="en-US" sz="28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1FF36-DFCB-B205-0311-354B763F11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843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8F4FB7-F8E8-8077-5E85-617506EE870B}"/>
              </a:ext>
            </a:extLst>
          </p:cNvPr>
          <p:cNvSpPr/>
          <p:nvPr/>
        </p:nvSpPr>
        <p:spPr>
          <a:xfrm>
            <a:off x="-26978" y="0"/>
            <a:ext cx="12218977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7CD9DF-5499-2419-0626-5427295C7D87}"/>
              </a:ext>
            </a:extLst>
          </p:cNvPr>
          <p:cNvSpPr txBox="1"/>
          <p:nvPr/>
        </p:nvSpPr>
        <p:spPr>
          <a:xfrm>
            <a:off x="774192" y="1748583"/>
            <a:ext cx="10643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Our specific goal: </a:t>
            </a:r>
          </a:p>
          <a:p>
            <a:pPr algn="ctr"/>
            <a:endParaRPr lang="en-US" sz="32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157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To establish an effective disciple-making, </a:t>
            </a:r>
            <a:br>
              <a:rPr lang="en-US" sz="3200" b="1" dirty="0">
                <a:solidFill>
                  <a:srgbClr val="00157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200" b="1" dirty="0">
                <a:solidFill>
                  <a:srgbClr val="00157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church planting roundtable in each nation, supported by regional</a:t>
            </a:r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3200" b="1" dirty="0">
                <a:solidFill>
                  <a:srgbClr val="00157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collaborative gatherings. </a:t>
            </a:r>
          </a:p>
        </p:txBody>
      </p:sp>
    </p:spTree>
    <p:extLst>
      <p:ext uri="{BB962C8B-B14F-4D97-AF65-F5344CB8AC3E}">
        <p14:creationId xmlns:p14="http://schemas.microsoft.com/office/powerpoint/2010/main" val="1810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0B1374-AE80-AF1B-BFDB-4BB418CEF005}"/>
              </a:ext>
            </a:extLst>
          </p:cNvPr>
          <p:cNvSpPr/>
          <p:nvPr/>
        </p:nvSpPr>
        <p:spPr>
          <a:xfrm>
            <a:off x="5994400" y="2888343"/>
            <a:ext cx="6197600" cy="478971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068934-7591-31A3-0AD9-8787F98B6E50}"/>
              </a:ext>
            </a:extLst>
          </p:cNvPr>
          <p:cNvSpPr/>
          <p:nvPr/>
        </p:nvSpPr>
        <p:spPr>
          <a:xfrm>
            <a:off x="-2267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2F46C-F4F7-D3C3-71D1-7B8A33A65689}"/>
              </a:ext>
            </a:extLst>
          </p:cNvPr>
          <p:cNvSpPr txBox="1">
            <a:spLocks/>
          </p:cNvSpPr>
          <p:nvPr/>
        </p:nvSpPr>
        <p:spPr>
          <a:xfrm>
            <a:off x="6866855" y="724475"/>
            <a:ext cx="4627703" cy="564729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An invitation to </a:t>
            </a:r>
            <a:r>
              <a:rPr lang="en-US" sz="112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to saturate </a:t>
            </a:r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the nations with disciple making churches document is available on the home page of </a:t>
            </a:r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collaborate2saturate.org </a:t>
            </a:r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along with a PowerPoint. This one-page document provides a general agreement that can be signed by those wishing to collaborate together.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7FFA48-EEFA-2C72-7CDC-9B96B812A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02" y="319314"/>
            <a:ext cx="4835742" cy="6258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59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B6F529A-2391-12CB-42EB-9870E1F02F46}"/>
              </a:ext>
            </a:extLst>
          </p:cNvPr>
          <p:cNvSpPr/>
          <p:nvPr/>
        </p:nvSpPr>
        <p:spPr>
          <a:xfrm>
            <a:off x="6095999" y="8026"/>
            <a:ext cx="6096001" cy="4294909"/>
          </a:xfrm>
          <a:prstGeom prst="rect">
            <a:avLst/>
          </a:prstGeom>
          <a:solidFill>
            <a:srgbClr val="ADD141">
              <a:alpha val="104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BD50D6-677C-7E1F-2E79-05076E47B7EC}"/>
              </a:ext>
            </a:extLst>
          </p:cNvPr>
          <p:cNvSpPr/>
          <p:nvPr/>
        </p:nvSpPr>
        <p:spPr>
          <a:xfrm>
            <a:off x="-5436" y="0"/>
            <a:ext cx="6096001" cy="4294909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2698411-E4DA-CFCA-9558-AD4A0D6E5FEE}"/>
              </a:ext>
            </a:extLst>
          </p:cNvPr>
          <p:cNvSpPr txBox="1">
            <a:spLocks/>
          </p:cNvSpPr>
          <p:nvPr/>
        </p:nvSpPr>
        <p:spPr>
          <a:xfrm>
            <a:off x="0" y="2155481"/>
            <a:ext cx="6101437" cy="5032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You are invited to</a:t>
            </a:r>
            <a:endParaRPr lang="en-AR" sz="3200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2A5A2-79B6-CFBE-3751-26A4F4B1EF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479" y="5337908"/>
            <a:ext cx="1084373" cy="490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04AA89-506C-96F9-EEFF-E791A982EF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864" y="4989862"/>
            <a:ext cx="1401266" cy="89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BF650-B2F5-12DB-DFC9-3519E78D62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223" y="5333979"/>
            <a:ext cx="1510041" cy="481437"/>
          </a:xfrm>
          <a:prstGeom prst="rect">
            <a:avLst/>
          </a:prstGeom>
        </p:spPr>
      </p:pic>
      <p:pic>
        <p:nvPicPr>
          <p:cNvPr id="9" name="Picture 8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A8E30C68-9D05-075C-A8BB-E065E9649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528" y="5275949"/>
            <a:ext cx="1296664" cy="648332"/>
          </a:xfrm>
          <a:prstGeom prst="rect">
            <a:avLst/>
          </a:prstGeom>
        </p:spPr>
      </p:pic>
      <p:pic>
        <p:nvPicPr>
          <p:cNvPr id="18" name="Picture 17" descr="A logo with black text&#10;&#10;Description automatically generated">
            <a:extLst>
              <a:ext uri="{FF2B5EF4-FFF2-40B4-BE49-F238E27FC236}">
                <a16:creationId xmlns:a16="http://schemas.microsoft.com/office/drawing/2014/main" id="{FBB05B99-1677-8924-AF98-82440A5532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29" y="5246468"/>
            <a:ext cx="1043541" cy="818570"/>
          </a:xfrm>
          <a:prstGeom prst="rect">
            <a:avLst/>
          </a:prstGeom>
        </p:spPr>
      </p:pic>
      <p:pic>
        <p:nvPicPr>
          <p:cNvPr id="20" name="Picture 19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7237B60B-14E8-1710-B03F-7EB72956A4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322" y="5327327"/>
            <a:ext cx="1249966" cy="505183"/>
          </a:xfrm>
          <a:prstGeom prst="rect">
            <a:avLst/>
          </a:prstGeom>
        </p:spPr>
      </p:pic>
      <p:pic>
        <p:nvPicPr>
          <p:cNvPr id="22" name="Picture 21" descr="A close-up of a sign&#10;&#10;Description automatically generated">
            <a:extLst>
              <a:ext uri="{FF2B5EF4-FFF2-40B4-BE49-F238E27FC236}">
                <a16:creationId xmlns:a16="http://schemas.microsoft.com/office/drawing/2014/main" id="{57BF7E93-4DFD-63A1-F426-6A82B58000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499" y="5291158"/>
            <a:ext cx="1808670" cy="534881"/>
          </a:xfrm>
          <a:prstGeom prst="rect">
            <a:avLst/>
          </a:prstGeom>
        </p:spPr>
      </p:pic>
      <p:pic>
        <p:nvPicPr>
          <p:cNvPr id="8" name="Picture 7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A452E71-8BD6-1335-3302-CB4D7834BD8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065" y="1416376"/>
            <a:ext cx="4282711" cy="16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5F6A1-FC2F-D113-63CA-C3979A7F7226}"/>
              </a:ext>
            </a:extLst>
          </p:cNvPr>
          <p:cNvSpPr/>
          <p:nvPr/>
        </p:nvSpPr>
        <p:spPr>
          <a:xfrm>
            <a:off x="0" y="17"/>
            <a:ext cx="12192000" cy="3306655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C5F6F-3716-2DB2-3B32-8F78ED33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348192"/>
            <a:ext cx="11625942" cy="267696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1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Collaborate to saturate invites </a:t>
            </a:r>
            <a:br>
              <a:rPr lang="en-CA" sz="31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31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us to work and pray for…</a:t>
            </a:r>
            <a:br>
              <a:rPr lang="en-CA" sz="3000" b="1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3000" b="1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100" b="1" dirty="0">
                <a:latin typeface="Arial Black" panose="020B0604020202020204" pitchFamily="34" charset="0"/>
                <a:cs typeface="Arial Black" panose="020B0604020202020204" pitchFamily="34" charset="0"/>
              </a:rPr>
              <a:t>Progression</a:t>
            </a:r>
            <a:br>
              <a:rPr lang="en-CA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100" dirty="0">
                <a:latin typeface="Arial" panose="020B0604020202020204" pitchFamily="34" charset="0"/>
                <a:cs typeface="Arial" panose="020B0604020202020204" pitchFamily="34" charset="0"/>
              </a:rPr>
              <a:t>Namely, growing health in all four stages of collaboration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7027FA-3468-1AA7-0DAB-D5E8D6F36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57"/>
              </p:ext>
            </p:extLst>
          </p:nvPr>
        </p:nvGraphicFramePr>
        <p:xfrm>
          <a:off x="1265425" y="3551328"/>
          <a:ext cx="9447604" cy="2958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0499">
                  <a:extLst>
                    <a:ext uri="{9D8B030D-6E8A-4147-A177-3AD203B41FA5}">
                      <a16:colId xmlns:a16="http://schemas.microsoft.com/office/drawing/2014/main" val="3104849996"/>
                    </a:ext>
                  </a:extLst>
                </a:gridCol>
                <a:gridCol w="1854470">
                  <a:extLst>
                    <a:ext uri="{9D8B030D-6E8A-4147-A177-3AD203B41FA5}">
                      <a16:colId xmlns:a16="http://schemas.microsoft.com/office/drawing/2014/main" val="3950925773"/>
                    </a:ext>
                  </a:extLst>
                </a:gridCol>
                <a:gridCol w="2175220">
                  <a:extLst>
                    <a:ext uri="{9D8B030D-6E8A-4147-A177-3AD203B41FA5}">
                      <a16:colId xmlns:a16="http://schemas.microsoft.com/office/drawing/2014/main" val="3497219554"/>
                    </a:ext>
                  </a:extLst>
                </a:gridCol>
                <a:gridCol w="2467415">
                  <a:extLst>
                    <a:ext uri="{9D8B030D-6E8A-4147-A177-3AD203B41FA5}">
                      <a16:colId xmlns:a16="http://schemas.microsoft.com/office/drawing/2014/main" val="1914574584"/>
                    </a:ext>
                  </a:extLst>
                </a:gridCol>
              </a:tblGrid>
              <a:tr h="2018198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Leadership</a:t>
                      </a:r>
                    </a:p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Team/Catalysts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Strategic Information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Gatherings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Systems</a:t>
                      </a:r>
                    </a:p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Tools/Training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16336661"/>
                  </a:ext>
                </a:extLst>
              </a:tr>
              <a:tr h="470141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967242"/>
                  </a:ext>
                </a:extLst>
              </a:tr>
              <a:tr h="470141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  <a:highlight>
                            <a:srgbClr val="92D050"/>
                          </a:highlight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5730749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2E1F7F32-D433-1367-AFB9-F18B717CA7B5}"/>
              </a:ext>
            </a:extLst>
          </p:cNvPr>
          <p:cNvSpPr/>
          <p:nvPr/>
        </p:nvSpPr>
        <p:spPr>
          <a:xfrm>
            <a:off x="5649194" y="1248137"/>
            <a:ext cx="867635" cy="86763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FA673-1E2C-9FEA-48A9-F4579C1750C4}"/>
              </a:ext>
            </a:extLst>
          </p:cNvPr>
          <p:cNvSpPr txBox="1"/>
          <p:nvPr/>
        </p:nvSpPr>
        <p:spPr>
          <a:xfrm>
            <a:off x="5659915" y="1363506"/>
            <a:ext cx="86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80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E3D37-B6DA-E9F8-1A07-7D483FB514CE}"/>
              </a:ext>
            </a:extLst>
          </p:cNvPr>
          <p:cNvSpPr/>
          <p:nvPr/>
        </p:nvSpPr>
        <p:spPr>
          <a:xfrm>
            <a:off x="-2267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49371-D964-7FE8-38A5-E5DC51576E08}"/>
              </a:ext>
            </a:extLst>
          </p:cNvPr>
          <p:cNvSpPr txBox="1"/>
          <p:nvPr/>
        </p:nvSpPr>
        <p:spPr>
          <a:xfrm>
            <a:off x="0" y="2586446"/>
            <a:ext cx="6095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Church multiplication </a:t>
            </a:r>
            <a:b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and disciple-making </a:t>
            </a:r>
            <a:b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in my country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A paper with a questionnaire&#10;&#10;Description automatically generated with medium confidence">
            <a:extLst>
              <a:ext uri="{FF2B5EF4-FFF2-40B4-BE49-F238E27FC236}">
                <a16:creationId xmlns:a16="http://schemas.microsoft.com/office/drawing/2014/main" id="{E69AC7D8-996C-72C5-6BBA-72FFAA178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25" y="358346"/>
            <a:ext cx="5107460" cy="61289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43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EFB750-0DCB-1673-FAEE-37FA05955A3A}"/>
              </a:ext>
            </a:extLst>
          </p:cNvPr>
          <p:cNvSpPr/>
          <p:nvPr/>
        </p:nvSpPr>
        <p:spPr>
          <a:xfrm>
            <a:off x="-2267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2C54785-8C76-BF5C-E58F-7F9F1E769B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453" y="5634681"/>
            <a:ext cx="2232660" cy="8566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24A2E-730F-CD0D-BB51-84DF9CB0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868" y="567002"/>
            <a:ext cx="5472255" cy="5924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Collaborate to saturate invites us to work and </a:t>
            </a:r>
            <a:b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pray for…</a:t>
            </a:r>
            <a:br>
              <a:rPr lang="en-CA" sz="3200" dirty="0">
                <a:latin typeface="+mn-lt"/>
              </a:rPr>
            </a:br>
            <a:br>
              <a:rPr lang="en-CA" sz="3200" dirty="0">
                <a:latin typeface="+mn-lt"/>
              </a:rPr>
            </a:br>
            <a:br>
              <a:rPr lang="en-CA" sz="32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Healthy and effective collaboration in </a:t>
            </a:r>
            <a:b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200 nations</a:t>
            </a:r>
            <a:br>
              <a:rPr lang="en-CA" sz="28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3200" dirty="0">
                <a:solidFill>
                  <a:schemeClr val="tx2"/>
                </a:solidFill>
                <a:latin typeface="+mn-lt"/>
                <a:cs typeface="Calibri" panose="020F0502020204030204" pitchFamily="34" charset="0"/>
              </a:rPr>
            </a:br>
            <a:endParaRPr lang="en-CA" sz="3200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EC3E9-31CB-6F12-AE0F-A9BBF8C29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055" y="12206"/>
            <a:ext cx="6098266" cy="3213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6C6967-ADF4-9039-16D2-1F981314973B}"/>
              </a:ext>
            </a:extLst>
          </p:cNvPr>
          <p:cNvSpPr txBox="1"/>
          <p:nvPr/>
        </p:nvSpPr>
        <p:spPr>
          <a:xfrm>
            <a:off x="6665010" y="3557984"/>
            <a:ext cx="50815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Church leaders in very nation are passionately active in collaboration for effective church multiplication “that all may know” in answer to Jesus’ prayer of John 17.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37EE4D-3B79-46B3-2576-3809C4EB9A7B}"/>
              </a:ext>
            </a:extLst>
          </p:cNvPr>
          <p:cNvGrpSpPr/>
          <p:nvPr/>
        </p:nvGrpSpPr>
        <p:grpSpPr>
          <a:xfrm>
            <a:off x="2641817" y="2661513"/>
            <a:ext cx="878356" cy="867636"/>
            <a:chOff x="2590495" y="2667300"/>
            <a:chExt cx="878356" cy="86763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5F906D-A91C-ECB4-BAD2-4D6BAEB23B4B}"/>
                </a:ext>
              </a:extLst>
            </p:cNvPr>
            <p:cNvSpPr/>
            <p:nvPr/>
          </p:nvSpPr>
          <p:spPr>
            <a:xfrm>
              <a:off x="2590495" y="2667300"/>
              <a:ext cx="867635" cy="8676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62727D-8F52-D302-75A6-260FA7B95E52}"/>
                </a:ext>
              </a:extLst>
            </p:cNvPr>
            <p:cNvSpPr txBox="1"/>
            <p:nvPr/>
          </p:nvSpPr>
          <p:spPr>
            <a:xfrm>
              <a:off x="2601216" y="2782669"/>
              <a:ext cx="867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2D873C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6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4F30A2-4CE1-F912-D7B3-440E5C47B20A}"/>
              </a:ext>
            </a:extLst>
          </p:cNvPr>
          <p:cNvSpPr/>
          <p:nvPr/>
        </p:nvSpPr>
        <p:spPr>
          <a:xfrm>
            <a:off x="-7830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24A2E-730F-CD0D-BB51-84DF9CB0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619" y="642937"/>
            <a:ext cx="5548140" cy="5572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Collaborate to saturate invites us to work and </a:t>
            </a:r>
            <a:b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pray for…</a:t>
            </a:r>
            <a:br>
              <a:rPr lang="en-CA" sz="2800" dirty="0">
                <a:latin typeface="+mn-lt"/>
              </a:rPr>
            </a:br>
            <a:br>
              <a:rPr lang="en-CA" sz="2800" dirty="0">
                <a:latin typeface="+mn-lt"/>
              </a:rPr>
            </a:br>
            <a:br>
              <a:rPr lang="en-CA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CA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Regional support networks</a:t>
            </a:r>
            <a:b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shared learning and encouragement.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Next global learning community: October 29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0CA8065F-5C73-47AF-4422-5843D7641E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113" y="1124469"/>
            <a:ext cx="5694427" cy="3744086"/>
          </a:xfrm>
          <a:prstGeom prst="rect">
            <a:avLst/>
          </a:prstGeom>
        </p:spPr>
      </p:pic>
      <p:pic>
        <p:nvPicPr>
          <p:cNvPr id="3" name="Picture 2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801930A5-4218-8F4E-0667-51F27AF974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453" y="5634681"/>
            <a:ext cx="2232660" cy="856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77C94B-082F-AE5C-74DD-CE46B9767B7D}"/>
              </a:ext>
            </a:extLst>
          </p:cNvPr>
          <p:cNvGrpSpPr/>
          <p:nvPr/>
        </p:nvGrpSpPr>
        <p:grpSpPr>
          <a:xfrm>
            <a:off x="2688511" y="2428737"/>
            <a:ext cx="878356" cy="867636"/>
            <a:chOff x="2724650" y="1230892"/>
            <a:chExt cx="503533" cy="49738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6691BD9-C2CD-4E41-13F1-F0AE112A85C1}"/>
                </a:ext>
              </a:extLst>
            </p:cNvPr>
            <p:cNvSpPr/>
            <p:nvPr/>
          </p:nvSpPr>
          <p:spPr>
            <a:xfrm>
              <a:off x="2724650" y="1230892"/>
              <a:ext cx="497387" cy="4973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42B207-94F3-AB7C-90F7-1CABB84ABFC2}"/>
                </a:ext>
              </a:extLst>
            </p:cNvPr>
            <p:cNvSpPr txBox="1"/>
            <p:nvPr/>
          </p:nvSpPr>
          <p:spPr>
            <a:xfrm>
              <a:off x="2730796" y="1297029"/>
              <a:ext cx="497387" cy="37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2D873C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71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FAA74E-C4E4-9FEF-22E7-1BAA157168CB}"/>
              </a:ext>
            </a:extLst>
          </p:cNvPr>
          <p:cNvSpPr/>
          <p:nvPr/>
        </p:nvSpPr>
        <p:spPr>
          <a:xfrm>
            <a:off x="0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24A2E-730F-CD0D-BB51-84DF9CB0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7108" y="946063"/>
            <a:ext cx="6130843" cy="1685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Measurement: </a:t>
            </a:r>
            <a:br>
              <a:rPr lang="en-US" sz="32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we know </a:t>
            </a:r>
            <a:b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 are doing? </a:t>
            </a:r>
            <a:endParaRPr lang="en-CA" sz="28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4056E-BAAA-CE71-79C5-AEE602A02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68" y="2864065"/>
            <a:ext cx="5745767" cy="2723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Secure Dashboard to provide global overview for ongoing prayer and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of national initiatives 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Updated twice a year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Reflects evaluation of national leaders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To show fruit of collaboration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uitfulness Part 1 | HARVEST CHURCH OF GOD">
            <a:extLst>
              <a:ext uri="{FF2B5EF4-FFF2-40B4-BE49-F238E27FC236}">
                <a16:creationId xmlns:a16="http://schemas.microsoft.com/office/drawing/2014/main" id="{55A462CA-6CA7-BE8C-2E81-BA41D6FB4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3735" y="0"/>
            <a:ext cx="6098266" cy="406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69C0DE8-CAB8-6527-AF82-24F0EC11C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6538" y="4862085"/>
            <a:ext cx="2232660" cy="856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3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90DFC68-182C-4E04-E70A-C87F0DBF1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62"/>
          <a:stretch/>
        </p:blipFill>
        <p:spPr>
          <a:xfrm>
            <a:off x="358366" y="194287"/>
            <a:ext cx="11541191" cy="64907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0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ECE8BE-7631-755E-18FF-120552CB98B5}"/>
              </a:ext>
            </a:extLst>
          </p:cNvPr>
          <p:cNvSpPr/>
          <p:nvPr/>
        </p:nvSpPr>
        <p:spPr>
          <a:xfrm>
            <a:off x="-1" y="0"/>
            <a:ext cx="5399903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9AB304-3182-77CF-9708-B7D59B719822}"/>
              </a:ext>
            </a:extLst>
          </p:cNvPr>
          <p:cNvSpPr txBox="1">
            <a:spLocks/>
          </p:cNvSpPr>
          <p:nvPr/>
        </p:nvSpPr>
        <p:spPr>
          <a:xfrm>
            <a:off x="-4531" y="2837731"/>
            <a:ext cx="5399902" cy="5912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gift for you!</a:t>
            </a:r>
            <a:endParaRPr lang="en-CA" sz="4400" dirty="0">
              <a:solidFill>
                <a:srgbClr val="001570"/>
              </a:solidFill>
            </a:endParaRPr>
          </a:p>
        </p:txBody>
      </p:sp>
      <p:pic>
        <p:nvPicPr>
          <p:cNvPr id="8" name="Picture 7" descr="A group of people standing in front of a white sign&#10;&#10;Description automatically generated">
            <a:extLst>
              <a:ext uri="{FF2B5EF4-FFF2-40B4-BE49-F238E27FC236}">
                <a16:creationId xmlns:a16="http://schemas.microsoft.com/office/drawing/2014/main" id="{ADD0563C-3A1A-745C-FB99-A6E215D7E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00" y="278026"/>
            <a:ext cx="4411362" cy="6301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90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251C05D2-804F-BDA5-3BBC-7E620DAF5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4" y="296562"/>
            <a:ext cx="11000699" cy="62607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00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99C853-74B6-6CFB-3871-6CCA230A12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687" y="-343225"/>
            <a:ext cx="12191999" cy="44549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28623-C0C6-01F2-A1F3-5350A69271CF}"/>
              </a:ext>
            </a:extLst>
          </p:cNvPr>
          <p:cNvGrpSpPr/>
          <p:nvPr/>
        </p:nvGrpSpPr>
        <p:grpSpPr>
          <a:xfrm>
            <a:off x="529877" y="5608672"/>
            <a:ext cx="11132240" cy="1075176"/>
            <a:chOff x="498929" y="4760237"/>
            <a:chExt cx="11132240" cy="10751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855C7B-F1F2-DF16-BAA7-102DC6BDE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2479" y="5108283"/>
              <a:ext cx="1084373" cy="49042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C51AC0-ED1F-EE1E-FEA3-75E762E2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9864" y="4760237"/>
              <a:ext cx="1401266" cy="89726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48D5B0-5A45-6080-090A-DE15E4046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7223" y="5104354"/>
              <a:ext cx="1510041" cy="481437"/>
            </a:xfrm>
            <a:prstGeom prst="rect">
              <a:avLst/>
            </a:prstGeom>
          </p:spPr>
        </p:pic>
        <p:pic>
          <p:nvPicPr>
            <p:cNvPr id="10" name="Picture 9" descr="A blue and white sign with white letters&#10;&#10;Description automatically generated">
              <a:extLst>
                <a:ext uri="{FF2B5EF4-FFF2-40B4-BE49-F238E27FC236}">
                  <a16:creationId xmlns:a16="http://schemas.microsoft.com/office/drawing/2014/main" id="{612B5B4F-F295-0503-5322-465528C1B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1528" y="5046324"/>
              <a:ext cx="1296664" cy="648332"/>
            </a:xfrm>
            <a:prstGeom prst="rect">
              <a:avLst/>
            </a:prstGeom>
          </p:spPr>
        </p:pic>
        <p:pic>
          <p:nvPicPr>
            <p:cNvPr id="11" name="Picture 10" descr="A logo with black text&#10;&#10;Description automatically generated">
              <a:extLst>
                <a:ext uri="{FF2B5EF4-FFF2-40B4-BE49-F238E27FC236}">
                  <a16:creationId xmlns:a16="http://schemas.microsoft.com/office/drawing/2014/main" id="{FEBBD55A-1E89-05E3-521C-0B7A8FD59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929" y="5016843"/>
              <a:ext cx="1043541" cy="818570"/>
            </a:xfrm>
            <a:prstGeom prst="rect">
              <a:avLst/>
            </a:prstGeom>
          </p:spPr>
        </p:pic>
        <p:pic>
          <p:nvPicPr>
            <p:cNvPr id="13" name="Picture 12" descr="A black background with white letters&#10;&#10;Description automatically generated">
              <a:extLst>
                <a:ext uri="{FF2B5EF4-FFF2-40B4-BE49-F238E27FC236}">
                  <a16:creationId xmlns:a16="http://schemas.microsoft.com/office/drawing/2014/main" id="{000E0443-60C3-752D-46CD-31CD6CF4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0322" y="5097702"/>
              <a:ext cx="1249966" cy="505183"/>
            </a:xfrm>
            <a:prstGeom prst="rect">
              <a:avLst/>
            </a:prstGeom>
          </p:spPr>
        </p:pic>
        <p:pic>
          <p:nvPicPr>
            <p:cNvPr id="14" name="Picture 13" descr="A close-up of a sign&#10;&#10;Description automatically generated">
              <a:extLst>
                <a:ext uri="{FF2B5EF4-FFF2-40B4-BE49-F238E27FC236}">
                  <a16:creationId xmlns:a16="http://schemas.microsoft.com/office/drawing/2014/main" id="{99EB0B27-EEFA-864A-7D4E-3A1DBFF5D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2499" y="5061533"/>
              <a:ext cx="1808670" cy="534881"/>
            </a:xfrm>
            <a:prstGeom prst="rect">
              <a:avLst/>
            </a:prstGeom>
          </p:spPr>
        </p:pic>
      </p:grpSp>
      <p:pic>
        <p:nvPicPr>
          <p:cNvPr id="23" name="Picture 22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084E75F-54AB-462A-314E-15248D860E6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353" y="4250038"/>
            <a:ext cx="3375563" cy="1296141"/>
          </a:xfrm>
          <a:prstGeom prst="rect">
            <a:avLst/>
          </a:prstGeom>
        </p:spPr>
      </p:pic>
      <p:sp>
        <p:nvSpPr>
          <p:cNvPr id="2" name="Google Shape;128;p16">
            <a:extLst>
              <a:ext uri="{FF2B5EF4-FFF2-40B4-BE49-F238E27FC236}">
                <a16:creationId xmlns:a16="http://schemas.microsoft.com/office/drawing/2014/main" id="{BF9107EB-ED08-2E2F-4A3C-8B8E54FB7049}"/>
              </a:ext>
            </a:extLst>
          </p:cNvPr>
          <p:cNvSpPr/>
          <p:nvPr/>
        </p:nvSpPr>
        <p:spPr>
          <a:xfrm>
            <a:off x="-16176" y="0"/>
            <a:ext cx="7874388" cy="4112947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solidFill>
            <a:srgbClr val="ADD141"/>
          </a:solidFill>
          <a:ln>
            <a:noFill/>
          </a:ln>
        </p:spPr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1292A9B-E15F-EC44-C1C8-F92C2A8DB93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7059" y="-1329276"/>
            <a:ext cx="9285270" cy="544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9CBD4-352F-02DA-7856-C1C2BEC3ED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6283" y="232798"/>
            <a:ext cx="3572404" cy="3572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ADB420-3001-740A-762C-8E176DCD227A}"/>
              </a:ext>
            </a:extLst>
          </p:cNvPr>
          <p:cNvSpPr txBox="1"/>
          <p:nvPr/>
        </p:nvSpPr>
        <p:spPr>
          <a:xfrm>
            <a:off x="15786" y="1603501"/>
            <a:ext cx="784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700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243FE-3347-8E43-55E8-13512AE42810}"/>
              </a:ext>
            </a:extLst>
          </p:cNvPr>
          <p:cNvSpPr/>
          <p:nvPr/>
        </p:nvSpPr>
        <p:spPr>
          <a:xfrm>
            <a:off x="0" y="0"/>
            <a:ext cx="6084198" cy="6857999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04A825-872A-C5B1-E511-A1A8409E794A}"/>
              </a:ext>
            </a:extLst>
          </p:cNvPr>
          <p:cNvGrpSpPr/>
          <p:nvPr/>
        </p:nvGrpSpPr>
        <p:grpSpPr>
          <a:xfrm>
            <a:off x="6624140" y="934437"/>
            <a:ext cx="4989123" cy="4989123"/>
            <a:chOff x="5516380" y="373470"/>
            <a:chExt cx="4989123" cy="49891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36D6F0-FE2F-C881-3E4B-EFC9F9C65BFE}"/>
                </a:ext>
              </a:extLst>
            </p:cNvPr>
            <p:cNvSpPr/>
            <p:nvPr/>
          </p:nvSpPr>
          <p:spPr>
            <a:xfrm>
              <a:off x="5516380" y="373470"/>
              <a:ext cx="4989123" cy="4989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drawing of a chair&#10;&#10;Description automatically generated">
              <a:extLst>
                <a:ext uri="{FF2B5EF4-FFF2-40B4-BE49-F238E27FC236}">
                  <a16:creationId xmlns:a16="http://schemas.microsoft.com/office/drawing/2014/main" id="{6BE0CE2B-4253-1091-8245-8987C9C61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082" y="1276571"/>
              <a:ext cx="4597641" cy="31928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F7E83-C1BD-2644-B8F9-C811280F87F1}"/>
                </a:ext>
              </a:extLst>
            </p:cNvPr>
            <p:cNvSpPr/>
            <p:nvPr/>
          </p:nvSpPr>
          <p:spPr>
            <a:xfrm>
              <a:off x="6019912" y="839961"/>
              <a:ext cx="3943912" cy="3943911"/>
            </a:xfrm>
            <a:prstGeom prst="ellipse">
              <a:avLst/>
            </a:prstGeom>
            <a:noFill/>
            <a:ln w="76200">
              <a:solidFill>
                <a:srgbClr val="ADD1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C32642E-9011-3856-7838-3DC45F6927C2}"/>
              </a:ext>
            </a:extLst>
          </p:cNvPr>
          <p:cNvSpPr txBox="1"/>
          <p:nvPr/>
        </p:nvSpPr>
        <p:spPr>
          <a:xfrm>
            <a:off x="0" y="1758906"/>
            <a:ext cx="6084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</a:t>
            </a:r>
            <a:b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Empty Chair </a:t>
            </a:r>
          </a:p>
          <a:p>
            <a:pPr algn="ctr"/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Welcome!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8B412-DF81-23CA-95CA-90FF7CE9C5D0}"/>
              </a:ext>
            </a:extLst>
          </p:cNvPr>
          <p:cNvSpPr txBox="1"/>
          <p:nvPr/>
        </p:nvSpPr>
        <p:spPr>
          <a:xfrm>
            <a:off x="733923" y="3529701"/>
            <a:ext cx="4727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room for more networks to join!</a:t>
            </a:r>
            <a:endParaRPr lang="en-A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791EA7-A8FA-C914-56A5-21C719B6521B}"/>
              </a:ext>
            </a:extLst>
          </p:cNvPr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E5BF3-3E25-473C-F7DF-2A6E22B3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64" y="413167"/>
            <a:ext cx="5774761" cy="5491900"/>
          </a:xfrm>
        </p:spPr>
        <p:txBody>
          <a:bodyPr>
            <a:noAutofit/>
          </a:bodyPr>
          <a:lstStyle/>
          <a:p>
            <a:pPr algn="ctr"/>
            <a:r>
              <a:rPr lang="en-CA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Help be the answer </a:t>
            </a:r>
            <a:br>
              <a:rPr lang="en-CA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 this core question:</a:t>
            </a:r>
            <a:br>
              <a:rPr lang="en-C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2800" dirty="0">
                <a:solidFill>
                  <a:schemeClr val="bg1"/>
                </a:solidFill>
              </a:rPr>
            </a:br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will it take to </a:t>
            </a:r>
            <a:b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saturate our nation with </a:t>
            </a:r>
            <a:b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gospel through </a:t>
            </a:r>
            <a:b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church multiplication?</a:t>
            </a:r>
          </a:p>
        </p:txBody>
      </p:sp>
      <p:pic>
        <p:nvPicPr>
          <p:cNvPr id="5" name="Content Placeholder 4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D2486C9-6BB4-C4A3-1334-2971A2D89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898" y="2687907"/>
            <a:ext cx="3859563" cy="1482185"/>
          </a:xfrm>
        </p:spPr>
      </p:pic>
    </p:spTree>
    <p:extLst>
      <p:ext uri="{BB962C8B-B14F-4D97-AF65-F5344CB8AC3E}">
        <p14:creationId xmlns:p14="http://schemas.microsoft.com/office/powerpoint/2010/main" val="40116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19A001-BF6D-A39B-2A6D-A09D74C20476}"/>
              </a:ext>
            </a:extLst>
          </p:cNvPr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 hidden="1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DAF8D-CB07-82B6-03E1-5B5331D11AE0}"/>
              </a:ext>
            </a:extLst>
          </p:cNvPr>
          <p:cNvSpPr txBox="1"/>
          <p:nvPr/>
        </p:nvSpPr>
        <p:spPr>
          <a:xfrm>
            <a:off x="423188" y="1873909"/>
            <a:ext cx="5545126" cy="42056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 to Saturate is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invitation to collaborate to saturate the nations with disciple-making churches.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obedience to the Great Commission and in the spirit of Jesus’ prayer of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John 17 we collaborate to saturate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linguistic, ethnic, geographic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social space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our nation with churches that multiply disciples.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8823CA9-E669-E0A9-FA97-F96666499E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6632" y="5196638"/>
            <a:ext cx="2741286" cy="10517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9CF59E-F4C5-443D-F3D9-9163F25641D0}"/>
              </a:ext>
            </a:extLst>
          </p:cNvPr>
          <p:cNvSpPr txBox="1"/>
          <p:nvPr/>
        </p:nvSpPr>
        <p:spPr>
          <a:xfrm>
            <a:off x="326206" y="990907"/>
            <a:ext cx="1937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AR" sz="3200" b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</a:t>
            </a:r>
            <a:r>
              <a:rPr lang="en-CA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at</a:t>
            </a:r>
            <a:r>
              <a:rPr lang="en-AR" sz="3200" b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AR" sz="32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" name="Picture 6" descr="A group of people singing&#10;&#10;Description automatically generated">
            <a:extLst>
              <a:ext uri="{FF2B5EF4-FFF2-40B4-BE49-F238E27FC236}">
                <a16:creationId xmlns:a16="http://schemas.microsoft.com/office/drawing/2014/main" id="{9FA2FE06-E401-80C1-CD4A-1E8710699B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526" y="0"/>
            <a:ext cx="6114473" cy="45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545C2A29-8160-1DDD-36FB-DDC430E9E8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18" y="0"/>
            <a:ext cx="6151419" cy="46135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5B7B13-5A9B-EC03-8E96-DD0F3F898549}"/>
              </a:ext>
            </a:extLst>
          </p:cNvPr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1C9BA0A-174F-3610-6F9B-E0713D3C87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6632" y="5196638"/>
            <a:ext cx="2741286" cy="10517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232DFF-48C3-D542-2C41-E94F2EBE2E27}"/>
              </a:ext>
            </a:extLst>
          </p:cNvPr>
          <p:cNvSpPr txBox="1"/>
          <p:nvPr/>
        </p:nvSpPr>
        <p:spPr>
          <a:xfrm>
            <a:off x="423188" y="2926855"/>
            <a:ext cx="5425115" cy="31552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57150">
              <a:lnSpc>
                <a:spcPct val="110000"/>
              </a:lnSpc>
              <a:spcAft>
                <a:spcPts val="600"/>
              </a:spcAft>
            </a:pPr>
            <a:endParaRPr lang="en-US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INVITATION </a:t>
            </a: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Collaborate to Saturate invites you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to participate in a collaborative conversation or roundtable near you.</a:t>
            </a: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What is a collaborative roundtable?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Here is an example….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148BB-B81B-64E4-F42F-0306BC2B12D6}"/>
              </a:ext>
            </a:extLst>
          </p:cNvPr>
          <p:cNvSpPr txBox="1"/>
          <p:nvPr/>
        </p:nvSpPr>
        <p:spPr>
          <a:xfrm>
            <a:off x="326206" y="990907"/>
            <a:ext cx="1937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AR" sz="3200" b="1">
                <a:latin typeface="Arial Black" panose="020B0604020202020204" pitchFamily="34" charset="0"/>
                <a:cs typeface="Arial Black" panose="020B0604020202020204" pitchFamily="34" charset="0"/>
              </a:rPr>
              <a:t>Wh</a:t>
            </a:r>
            <a:r>
              <a:rPr lang="en-CA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y</a:t>
            </a:r>
            <a:r>
              <a:rPr lang="en-AR" sz="3200" b="1"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AR" sz="3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63CBE-0472-A758-A6E3-EA856FCC4BA9}"/>
              </a:ext>
            </a:extLst>
          </p:cNvPr>
          <p:cNvSpPr txBox="1"/>
          <p:nvPr/>
        </p:nvSpPr>
        <p:spPr>
          <a:xfrm>
            <a:off x="423188" y="1720203"/>
            <a:ext cx="473825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this to participate in </a:t>
            </a:r>
            <a:b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triune God’s redemptive mission in the world.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926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FAD3867-E6DC-4334-4B72-F674C002E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750" y="0"/>
            <a:ext cx="6128250" cy="308293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E3121BB-745B-0729-7610-2E9588ECC2D0}"/>
              </a:ext>
            </a:extLst>
          </p:cNvPr>
          <p:cNvSpPr/>
          <p:nvPr/>
        </p:nvSpPr>
        <p:spPr>
          <a:xfrm>
            <a:off x="-1" y="9144"/>
            <a:ext cx="6096001" cy="6848856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391543" y="3318118"/>
            <a:ext cx="5329372" cy="2870134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team of leaders comes together to coordinate the efforts of saturating a country with multiplying churches.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Influencers gather to pray and strategize about the multiplication of churches and disciples.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Leaders representing as many church groups and organizations as possible are included.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91FE5-C9DA-5E56-EDD9-224C6896917E}"/>
              </a:ext>
            </a:extLst>
          </p:cNvPr>
          <p:cNvSpPr txBox="1"/>
          <p:nvPr/>
        </p:nvSpPr>
        <p:spPr>
          <a:xfrm>
            <a:off x="6391543" y="6188252"/>
            <a:ext cx="5487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R" sz="1200" i="1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AR" sz="1200" i="1" dirty="0">
                <a:latin typeface="Arial" panose="020B0604020202020204" pitchFamily="34" charset="0"/>
                <a:cs typeface="Arial" panose="020B0604020202020204" pitchFamily="34" charset="0"/>
              </a:rPr>
              <a:t>Plaza leaders coming together in Spain to discuss the </a:t>
            </a:r>
            <a:r>
              <a:rPr lang="en-AR" sz="1200" i="1">
                <a:latin typeface="Arial" panose="020B0604020202020204" pitchFamily="34" charset="0"/>
                <a:cs typeface="Arial" panose="020B0604020202020204" pitchFamily="34" charset="0"/>
              </a:rPr>
              <a:t>advance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AR" sz="1200" i="1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AR" sz="1200" i="1" dirty="0">
                <a:latin typeface="Arial" panose="020B0604020202020204" pitchFamily="34" charset="0"/>
                <a:cs typeface="Arial" panose="020B0604020202020204" pitchFamily="34" charset="0"/>
              </a:rPr>
              <a:t>the Gospel and how to saturate the country with disciple making churches.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DF701-A5F2-9F29-E641-AB298AF8FCB8}"/>
              </a:ext>
            </a:extLst>
          </p:cNvPr>
          <p:cNvSpPr txBox="1"/>
          <p:nvPr/>
        </p:nvSpPr>
        <p:spPr>
          <a:xfrm>
            <a:off x="16858" y="417211"/>
            <a:ext cx="604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roundtable involves…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-1" y="895527"/>
            <a:ext cx="6063751" cy="919569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Relationships that propel </a:t>
            </a:r>
            <a:b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the planting of churches  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B927F5-3996-8A98-67D5-E5A5EAF195CF}"/>
              </a:ext>
            </a:extLst>
          </p:cNvPr>
          <p:cNvGrpSpPr/>
          <p:nvPr/>
        </p:nvGrpSpPr>
        <p:grpSpPr>
          <a:xfrm>
            <a:off x="3156461" y="1999656"/>
            <a:ext cx="2032000" cy="1981200"/>
            <a:chOff x="2786007" y="1987299"/>
            <a:chExt cx="2032000" cy="1981200"/>
          </a:xfrm>
        </p:grpSpPr>
        <p:pic>
          <p:nvPicPr>
            <p:cNvPr id="9" name="Picture 8" descr="A green circle with white text&#10;&#10;Description automatically generated">
              <a:extLst>
                <a:ext uri="{FF2B5EF4-FFF2-40B4-BE49-F238E27FC236}">
                  <a16:creationId xmlns:a16="http://schemas.microsoft.com/office/drawing/2014/main" id="{3469FBB5-71AF-403B-5305-BDBE18518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6007" y="1987299"/>
              <a:ext cx="2032000" cy="19812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58D21A1-267B-17FC-1FB8-2ED8B840CAFA}"/>
                </a:ext>
              </a:extLst>
            </p:cNvPr>
            <p:cNvSpPr/>
            <p:nvPr/>
          </p:nvSpPr>
          <p:spPr>
            <a:xfrm>
              <a:off x="2871588" y="2092036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623E46-4984-A275-57C4-35A6F2901173}"/>
              </a:ext>
            </a:extLst>
          </p:cNvPr>
          <p:cNvGrpSpPr/>
          <p:nvPr/>
        </p:nvGrpSpPr>
        <p:grpSpPr>
          <a:xfrm>
            <a:off x="1034941" y="3947588"/>
            <a:ext cx="2032000" cy="1981200"/>
            <a:chOff x="738910" y="3946851"/>
            <a:chExt cx="2032000" cy="1981200"/>
          </a:xfrm>
        </p:grpSpPr>
        <p:pic>
          <p:nvPicPr>
            <p:cNvPr id="12" name="Picture 11" descr="A green circle with white dots and a black background&#10;&#10;Description automatically generated">
              <a:extLst>
                <a:ext uri="{FF2B5EF4-FFF2-40B4-BE49-F238E27FC236}">
                  <a16:creationId xmlns:a16="http://schemas.microsoft.com/office/drawing/2014/main" id="{EAC3AFAE-AF2E-702C-7AF6-C824AA669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910" y="3946851"/>
              <a:ext cx="2032000" cy="198120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846748-D670-2FD7-3B53-6B9BEF958634}"/>
                </a:ext>
              </a:extLst>
            </p:cNvPr>
            <p:cNvSpPr/>
            <p:nvPr/>
          </p:nvSpPr>
          <p:spPr>
            <a:xfrm>
              <a:off x="844741" y="4014935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ey circle with white people and text&#10;&#10;Description automatically generated">
            <a:extLst>
              <a:ext uri="{FF2B5EF4-FFF2-40B4-BE49-F238E27FC236}">
                <a16:creationId xmlns:a16="http://schemas.microsoft.com/office/drawing/2014/main" id="{34CF4714-5BB4-3924-1914-A9F467262F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39" y="1987299"/>
            <a:ext cx="2032000" cy="19812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1E0EFA3-1A67-EB0F-117F-CAA713D7458E}"/>
              </a:ext>
            </a:extLst>
          </p:cNvPr>
          <p:cNvGrpSpPr/>
          <p:nvPr/>
        </p:nvGrpSpPr>
        <p:grpSpPr>
          <a:xfrm>
            <a:off x="3129733" y="3955804"/>
            <a:ext cx="2032000" cy="1981200"/>
            <a:chOff x="2759222" y="3905592"/>
            <a:chExt cx="2032000" cy="1981200"/>
          </a:xfrm>
        </p:grpSpPr>
        <p:pic>
          <p:nvPicPr>
            <p:cNvPr id="18" name="Picture 17" descr="A green circle with a white circle with a white circle with a white circle with a white circle with a white circle with a white circle with a white circle with a white circle with a white circle&#10;&#10;Description automatically generated">
              <a:extLst>
                <a:ext uri="{FF2B5EF4-FFF2-40B4-BE49-F238E27FC236}">
                  <a16:creationId xmlns:a16="http://schemas.microsoft.com/office/drawing/2014/main" id="{38AA22CD-7D46-13DB-D5CD-86D11D63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9222" y="3905592"/>
              <a:ext cx="2032000" cy="1981200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0F22E95-B198-743A-6226-962E1B4FB3DA}"/>
                </a:ext>
              </a:extLst>
            </p:cNvPr>
            <p:cNvSpPr/>
            <p:nvPr/>
          </p:nvSpPr>
          <p:spPr>
            <a:xfrm>
              <a:off x="2871588" y="3968499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23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9ED8F7-E932-175B-520A-A0397816EC33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496829" y="3254541"/>
            <a:ext cx="5543972" cy="3521217"/>
          </a:xfrm>
          <a:prstGeom prst="rect">
            <a:avLst/>
          </a:prstGeom>
        </p:spPr>
        <p:txBody>
          <a:bodyPr vert="horz" lIns="60960" tIns="30480" rIns="60960" bIns="30480" rtlCol="0">
            <a:normAutofit fontScale="25000" lnSpcReduction="20000"/>
          </a:bodyPr>
          <a:lstStyle/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Where are the places on the map where more churches are needed?</a:t>
            </a: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Where are the unreached people groups?</a:t>
            </a: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What kind of people are more receptive?  </a:t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Where are more efforts needed?</a:t>
            </a: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How can information be shared, as appropriate, taking seriously the local context?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oup of men standing in front of a map&#10;&#10;Description automatically generated">
            <a:extLst>
              <a:ext uri="{FF2B5EF4-FFF2-40B4-BE49-F238E27FC236}">
                <a16:creationId xmlns:a16="http://schemas.microsoft.com/office/drawing/2014/main" id="{C59E03AB-15B4-4287-B657-D025C2146A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96000" y="0"/>
            <a:ext cx="6096000" cy="3045336"/>
          </a:xfrm>
          <a:prstGeom prst="rect">
            <a:avLst/>
          </a:prstGeom>
        </p:spPr>
      </p:pic>
      <p:sp>
        <p:nvSpPr>
          <p:cNvPr id="130" name="Google Shape;130;p16"/>
          <p:cNvSpPr txBox="1"/>
          <p:nvPr/>
        </p:nvSpPr>
        <p:spPr>
          <a:xfrm>
            <a:off x="0" y="880625"/>
            <a:ext cx="6096000" cy="945152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Information that guides </a:t>
            </a:r>
            <a:b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decision making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400864-AF9D-2E56-CF42-7E62EB0F7F1F}"/>
              </a:ext>
            </a:extLst>
          </p:cNvPr>
          <p:cNvSpPr txBox="1"/>
          <p:nvPr/>
        </p:nvSpPr>
        <p:spPr>
          <a:xfrm>
            <a:off x="16858" y="417211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roundtable involves…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grey circle with white text&#10;&#10;Description automatically generated">
            <a:extLst>
              <a:ext uri="{FF2B5EF4-FFF2-40B4-BE49-F238E27FC236}">
                <a16:creationId xmlns:a16="http://schemas.microsoft.com/office/drawing/2014/main" id="{9EA197FA-679E-F126-F737-997F4C5882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440" y="1959897"/>
            <a:ext cx="2032000" cy="1981200"/>
          </a:xfrm>
          <a:prstGeom prst="rect">
            <a:avLst/>
          </a:prstGeom>
        </p:spPr>
      </p:pic>
      <p:pic>
        <p:nvPicPr>
          <p:cNvPr id="7" name="Picture 6" descr="A green circle with white dots and a black background&#10;&#10;Description automatically generated">
            <a:extLst>
              <a:ext uri="{FF2B5EF4-FFF2-40B4-BE49-F238E27FC236}">
                <a16:creationId xmlns:a16="http://schemas.microsoft.com/office/drawing/2014/main" id="{276C5AA0-0521-E752-D4C3-32195D93C4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17" y="3957667"/>
            <a:ext cx="2032000" cy="19812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261C719-63B3-2CAD-4783-324E2C19D88E}"/>
              </a:ext>
            </a:extLst>
          </p:cNvPr>
          <p:cNvSpPr/>
          <p:nvPr/>
        </p:nvSpPr>
        <p:spPr>
          <a:xfrm>
            <a:off x="1132412" y="4002409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25266E-C007-1BC0-0877-E75DD31D9920}"/>
              </a:ext>
            </a:extLst>
          </p:cNvPr>
          <p:cNvGrpSpPr/>
          <p:nvPr/>
        </p:nvGrpSpPr>
        <p:grpSpPr>
          <a:xfrm>
            <a:off x="3084471" y="3948259"/>
            <a:ext cx="2032000" cy="1981200"/>
            <a:chOff x="2759222" y="3905592"/>
            <a:chExt cx="2032000" cy="1981200"/>
          </a:xfrm>
        </p:grpSpPr>
        <p:pic>
          <p:nvPicPr>
            <p:cNvPr id="11" name="Picture 10" descr="A green circle with a white circle with a white circle with a white circle with a white circle with a white circle with a white circle with a white circle with a white circle with a white circle&#10;&#10;Description automatically generated">
              <a:extLst>
                <a:ext uri="{FF2B5EF4-FFF2-40B4-BE49-F238E27FC236}">
                  <a16:creationId xmlns:a16="http://schemas.microsoft.com/office/drawing/2014/main" id="{792C0CBA-2204-35B5-E31C-A556287ED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9222" y="3905592"/>
              <a:ext cx="2032000" cy="19812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23296D-8A52-8BDE-DB96-26D3CA534F80}"/>
                </a:ext>
              </a:extLst>
            </p:cNvPr>
            <p:cNvSpPr/>
            <p:nvPr/>
          </p:nvSpPr>
          <p:spPr>
            <a:xfrm>
              <a:off x="2871588" y="3968499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FD37BA0B-65C1-7D77-690C-4668B22E97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87" y="2044700"/>
            <a:ext cx="2032000" cy="19812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913D88F-DB79-82E6-BD2D-B153D8CFE910}"/>
              </a:ext>
            </a:extLst>
          </p:cNvPr>
          <p:cNvSpPr/>
          <p:nvPr/>
        </p:nvSpPr>
        <p:spPr>
          <a:xfrm>
            <a:off x="1132412" y="2088059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a circle with their hands raised&#10;&#10;Description automatically generated">
            <a:extLst>
              <a:ext uri="{FF2B5EF4-FFF2-40B4-BE49-F238E27FC236}">
                <a16:creationId xmlns:a16="http://schemas.microsoft.com/office/drawing/2014/main" id="{4C3240F6-7346-2D2E-7A53-A700B2FFBA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517" y="-1"/>
            <a:ext cx="6349625" cy="31943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2F641E-D36A-6D2D-0DE6-E4383159D567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484039" y="3663699"/>
            <a:ext cx="5485107" cy="2594785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Gatherings are organized as needed to pray, share ideas, set goals and evaluate progress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20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spirit of unity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mission pervades the gathering and leaders encourage one another respecting the different approaches and perspectives on the mission.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/>
          </a:p>
        </p:txBody>
      </p:sp>
      <p:sp>
        <p:nvSpPr>
          <p:cNvPr id="130" name="Google Shape;130;p16"/>
          <p:cNvSpPr txBox="1"/>
          <p:nvPr/>
        </p:nvSpPr>
        <p:spPr>
          <a:xfrm>
            <a:off x="-2" y="878281"/>
            <a:ext cx="6096000" cy="1051560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Looking at the whole </a:t>
            </a:r>
            <a:b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nation together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2B20F6-5FB4-D339-535D-0BC331D9A01F}"/>
              </a:ext>
            </a:extLst>
          </p:cNvPr>
          <p:cNvSpPr txBox="1"/>
          <p:nvPr/>
        </p:nvSpPr>
        <p:spPr>
          <a:xfrm>
            <a:off x="16858" y="417211"/>
            <a:ext cx="607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roundtable involves…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094FA53E-5F96-E27F-B913-25650B90C1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635" y="2012699"/>
            <a:ext cx="2032000" cy="1981200"/>
          </a:xfrm>
          <a:prstGeom prst="rect">
            <a:avLst/>
          </a:prstGeom>
        </p:spPr>
      </p:pic>
      <p:pic>
        <p:nvPicPr>
          <p:cNvPr id="31" name="Picture 30" descr="A grey circle with white logo&#10;&#10;Description automatically generated">
            <a:extLst>
              <a:ext uri="{FF2B5EF4-FFF2-40B4-BE49-F238E27FC236}">
                <a16:creationId xmlns:a16="http://schemas.microsoft.com/office/drawing/2014/main" id="{178E1B6E-30F3-FB09-5B04-901885EEF9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2" y="3916254"/>
            <a:ext cx="2032000" cy="1981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C12CF1-F2A3-9854-C98E-E04F30CDD561}"/>
              </a:ext>
            </a:extLst>
          </p:cNvPr>
          <p:cNvGrpSpPr/>
          <p:nvPr/>
        </p:nvGrpSpPr>
        <p:grpSpPr>
          <a:xfrm>
            <a:off x="3107452" y="3968499"/>
            <a:ext cx="2032000" cy="1981200"/>
            <a:chOff x="2759222" y="3905592"/>
            <a:chExt cx="2032000" cy="1981200"/>
          </a:xfrm>
        </p:grpSpPr>
        <p:pic>
          <p:nvPicPr>
            <p:cNvPr id="8" name="Picture 7" descr="A green circle with a white circle with a white circle with a white circle with a white circle with a white circle with a white circle with a white circle with a white circle with a white circle&#10;&#10;Description automatically generated">
              <a:extLst>
                <a:ext uri="{FF2B5EF4-FFF2-40B4-BE49-F238E27FC236}">
                  <a16:creationId xmlns:a16="http://schemas.microsoft.com/office/drawing/2014/main" id="{8D504363-2E66-4849-80DE-E3E86857E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9222" y="3905592"/>
              <a:ext cx="2032000" cy="198120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BFACED7-20F7-009F-2B20-E8BBE702CB40}"/>
                </a:ext>
              </a:extLst>
            </p:cNvPr>
            <p:cNvSpPr/>
            <p:nvPr/>
          </p:nvSpPr>
          <p:spPr>
            <a:xfrm>
              <a:off x="2871588" y="3968499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C82B0422-A583-E99D-EA41-FDA0C13A15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926" y="1962595"/>
            <a:ext cx="2032000" cy="19812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E7ACA3-EA55-6F84-C97E-865E9A7ACB8E}"/>
              </a:ext>
            </a:extLst>
          </p:cNvPr>
          <p:cNvSpPr/>
          <p:nvPr/>
        </p:nvSpPr>
        <p:spPr>
          <a:xfrm>
            <a:off x="3197452" y="2090931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B60ECE-E606-0121-678E-9C0F26DDD371}"/>
              </a:ext>
            </a:extLst>
          </p:cNvPr>
          <p:cNvSpPr/>
          <p:nvPr/>
        </p:nvSpPr>
        <p:spPr>
          <a:xfrm>
            <a:off x="1151327" y="2102075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fba456b-3585-4d7c-824f-7889af65438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2C017209EF51498CA459FC378A1DAD" ma:contentTypeVersion="15" ma:contentTypeDescription="Create a new document." ma:contentTypeScope="" ma:versionID="9487395a94dd82ea918d919a127673ef">
  <xsd:schema xmlns:xsd="http://www.w3.org/2001/XMLSchema" xmlns:xs="http://www.w3.org/2001/XMLSchema" xmlns:p="http://schemas.microsoft.com/office/2006/metadata/properties" xmlns:ns3="3dcdb0dc-3083-479d-bccb-42b016bdc8bd" xmlns:ns4="1fba456b-3585-4d7c-824f-7889af654381" targetNamespace="http://schemas.microsoft.com/office/2006/metadata/properties" ma:root="true" ma:fieldsID="4c7e0393e2eafba092bf936d2bff85c9" ns3:_="" ns4:_="">
    <xsd:import namespace="3dcdb0dc-3083-479d-bccb-42b016bdc8bd"/>
    <xsd:import namespace="1fba456b-3585-4d7c-824f-7889af65438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cdb0dc-3083-479d-bccb-42b016bdc8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a456b-3585-4d7c-824f-7889af654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E5041F-EEA4-47A5-9E1A-DABDD8772E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B8EA3D-FED5-4858-A1FB-722DC7F52D54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fba456b-3585-4d7c-824f-7889af654381"/>
    <ds:schemaRef ds:uri="3dcdb0dc-3083-479d-bccb-42b016bdc8b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10976DE-C434-43F4-9236-87E5A36F4F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cdb0dc-3083-479d-bccb-42b016bdc8bd"/>
    <ds:schemaRef ds:uri="1fba456b-3585-4d7c-824f-7889af6543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783</Words>
  <Application>Microsoft Macintosh PowerPoint</Application>
  <PresentationFormat>Widescreen</PresentationFormat>
  <Paragraphs>102</Paragraphs>
  <Slides>28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Arial</vt:lpstr>
      <vt:lpstr>Arial Black</vt:lpstr>
      <vt:lpstr>Calibri</vt:lpstr>
      <vt:lpstr>Calibri Light</vt:lpstr>
      <vt:lpstr>Montserrat</vt:lpstr>
      <vt:lpstr>1_Office Theme</vt:lpstr>
      <vt:lpstr>Acrobat Document</vt:lpstr>
      <vt:lpstr>PowerPoint Presentation</vt:lpstr>
      <vt:lpstr>PowerPoint Presentation</vt:lpstr>
      <vt:lpstr>PowerPoint Presentation</vt:lpstr>
      <vt:lpstr>Help be the answer  to this core question:  What will it take to  saturate our nation with  the gospel through  church multiplication?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Collaborate to saturate invites  us to work and pray for…    Progression Namely, growing health in all four stages of collaboration</vt:lpstr>
      <vt:lpstr>PowerPoint Presentation</vt:lpstr>
      <vt:lpstr>Collaborate to saturate invites us to work and  pray for…    Healthy and effective collaboration in  200 nations  </vt:lpstr>
      <vt:lpstr>Collaborate to saturate invites us to work and  pray for…    Regional support networks  for shared learning and encouragement.  Next global learning community: October 29</vt:lpstr>
      <vt:lpstr>Measurement:  How will we know  how we are doing? 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CRoundtable</dc:title>
  <dc:creator>Murray Moerman</dc:creator>
  <cp:lastModifiedBy>Dulcie Crawford</cp:lastModifiedBy>
  <cp:revision>206</cp:revision>
  <dcterms:created xsi:type="dcterms:W3CDTF">2024-04-22T21:20:09Z</dcterms:created>
  <dcterms:modified xsi:type="dcterms:W3CDTF">2024-11-07T18:23:02Z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0x010100342C017209EF51498CA459FC378A1DAD</vt:lpwstr>
  </property>
</Properties>
</file>