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3"/>
  </p:notesMasterIdLst>
  <p:sldIdLst>
    <p:sldId id="834" r:id="rId5"/>
    <p:sldId id="839" r:id="rId6"/>
    <p:sldId id="846" r:id="rId7"/>
    <p:sldId id="276" r:id="rId8"/>
    <p:sldId id="836" r:id="rId9"/>
    <p:sldId id="258" r:id="rId10"/>
    <p:sldId id="260" r:id="rId11"/>
    <p:sldId id="261" r:id="rId12"/>
    <p:sldId id="850" r:id="rId13"/>
    <p:sldId id="843" r:id="rId14"/>
    <p:sldId id="268" r:id="rId15"/>
    <p:sldId id="830" r:id="rId16"/>
    <p:sldId id="257" r:id="rId17"/>
    <p:sldId id="805" r:id="rId18"/>
    <p:sldId id="840" r:id="rId19"/>
    <p:sldId id="817" r:id="rId20"/>
    <p:sldId id="818" r:id="rId21"/>
    <p:sldId id="820" r:id="rId22"/>
    <p:sldId id="819" r:id="rId23"/>
    <p:sldId id="265" r:id="rId24"/>
    <p:sldId id="841" r:id="rId25"/>
    <p:sldId id="736" r:id="rId26"/>
    <p:sldId id="802" r:id="rId27"/>
    <p:sldId id="827" r:id="rId28"/>
    <p:sldId id="847" r:id="rId29"/>
    <p:sldId id="844" r:id="rId30"/>
    <p:sldId id="838" r:id="rId31"/>
    <p:sldId id="825" r:id="rId32"/>
    <p:sldId id="289" r:id="rId33"/>
    <p:sldId id="845" r:id="rId34"/>
    <p:sldId id="290" r:id="rId35"/>
    <p:sldId id="291" r:id="rId36"/>
    <p:sldId id="292" r:id="rId37"/>
    <p:sldId id="848" r:id="rId38"/>
    <p:sldId id="849" r:id="rId39"/>
    <p:sldId id="833" r:id="rId40"/>
    <p:sldId id="826" r:id="rId41"/>
    <p:sldId id="84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indhira lopez capellan" initials="rl" lastIdx="41" clrIdx="0">
    <p:extLst>
      <p:ext uri="{19B8F6BF-5375-455C-9EA6-DF929625EA0E}">
        <p15:presenceInfo xmlns:p15="http://schemas.microsoft.com/office/powerpoint/2012/main" userId="4c0c4b4e18d3eb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873C"/>
    <a:srgbClr val="001570"/>
    <a:srgbClr val="ADD141"/>
    <a:srgbClr val="A1D4D3"/>
    <a:srgbClr val="CCD7DD"/>
    <a:srgbClr val="207FC2"/>
    <a:srgbClr val="0B3F66"/>
    <a:srgbClr val="50B671"/>
    <a:srgbClr val="F6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81"/>
    <p:restoredTop sz="78552" autoAdjust="0"/>
  </p:normalViewPr>
  <p:slideViewPr>
    <p:cSldViewPr snapToGrid="0">
      <p:cViewPr varScale="1">
        <p:scale>
          <a:sx n="93" d="100"/>
          <a:sy n="93" d="100"/>
        </p:scale>
        <p:origin x="688" y="200"/>
      </p:cViewPr>
      <p:guideLst>
        <p:guide orient="horz" pos="13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13:47.386" idx="5">
    <p:pos x="7680" y="302"/>
    <p:text>See translation on Notes section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39:34.922" idx="22">
    <p:pos x="3157" y="2430"/>
    <p:text>SISTEMAS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39:43.344" idx="23">
    <p:pos x="3172" y="1258"/>
    <p:text>INFORMACION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39:49.302" idx="24">
    <p:pos x="1847" y="1328"/>
    <p:text>LIDERAZGO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39:58.145" idx="25">
    <p:pos x="1876" y="2501"/>
    <p:text>REUNIONES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57:12.026" idx="26">
    <p:pos x="7673" y="8"/>
    <p:text>Jesús Oró por Nuestra Unidad, Así Que Busquémosla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59:39.046" idx="27">
    <p:pos x="7673" y="144"/>
    <p:text>Juan 17:20-21 NTV</p:text>
    <p:extLst>
      <p:ext uri="{C676402C-5697-4E1C-873F-D02D1690AC5C}">
        <p15:threadingInfo xmlns:p15="http://schemas.microsoft.com/office/powerpoint/2012/main" timeZoneBias="300">
          <p15:parentCm authorId="1" idx="26"/>
        </p15:threadingInfo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3:01:39.927" idx="28">
    <p:pos x="7542" y="708"/>
    <p:text>Latino America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2:33.680" idx="29">
    <p:pos x="7678" y="844"/>
    <p:text>África francófona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2:58.845" idx="30">
    <p:pos x="7814" y="980"/>
    <p:text>Medio Oriente y Norte de África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3:12.804" idx="31">
    <p:pos x="7950" y="1116"/>
    <p:text>Sudeste Asiático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3:16.724" idx="32">
    <p:pos x="8086" y="1252"/>
    <p:text>Europa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4:11.308" idx="33">
    <p:pos x="8222" y="1388"/>
    <p:text>África Inglesa, Portuguesa E Hispanoparlante (EPSA)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4:19.445" idx="34">
    <p:pos x="8358" y="1524"/>
    <p:text>Euroasia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4:29.090" idx="35">
    <p:pos x="8494" y="1660"/>
    <p:text>El Caribe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4:47.832" idx="36">
    <p:pos x="8630" y="1796"/>
    <p:text>Asia del Sur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5:01.148" idx="37">
    <p:pos x="8766" y="1932"/>
    <p:text>Asia Oriental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5:06.870" idx="38">
    <p:pos x="8902" y="2068"/>
    <p:text>Oceania</p:text>
    <p:extLst>
      <p:ext uri="{C676402C-5697-4E1C-873F-D02D1690AC5C}">
        <p15:threadingInfo xmlns:p15="http://schemas.microsoft.com/office/powerpoint/2012/main" timeZoneBias="300"/>
      </p:ext>
    </p:extLst>
  </p:cm>
  <p:cm authorId="1" dt="2025-01-15T13:05:29.174" idx="39">
    <p:pos x="9038" y="2204"/>
    <p:text>América del norte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3:09:44.397" idx="40">
    <p:pos x="7680" y="1"/>
    <p:text>Check on Whatsapp... request to get this screenshot in Spanish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07:16.374" idx="1">
    <p:pos x="5906" y="154"/>
    <p:text>Objetivo 1
Apoyar la causa
Identificar catalizadores-campeones a nivel nacional y para cada continente.
Involucrar a los campeones en relaciones de coaching y mentoría.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09:09.413" idx="2">
    <p:pos x="6042" y="290"/>
    <p:text>Meta 2
Convocar consultas
Establecer mesas de trabajo o alentar a las existentes a coordinar y colaborar para la plantación de iglesias a nivel nacional.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12:36.281" idx="3">
    <p:pos x="6178" y="426"/>
    <p:text>Objetivo 3
Comunicar contenido
Crear y recopilar documentos técnicos, libros, blogs y videos relacionados con la plantación de iglesias. Compartir investigaciones, estadísticas y mejores prácticas para convertirse en una fuente confiable de contenido misiológicamente sólido sobre plantación de iglesias.
Catalogar las organizaciones involucradas en la plantación de iglesias, país por país.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13:12.445" idx="4">
    <p:pos x="6314" y="562"/>
    <p:text>HACIA LA PLANTACIÓN DE IGLESIAS POR SATURACIÓN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15:40.645" idx="6">
    <p:pos x="4177" y="283"/>
    <p:text>Objetivo 1
Apoyar la causa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16:43.010" idx="7">
    <p:pos x="4177" y="283"/>
    <p:text>Meta 2
Convocar consultas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17:29.795" idx="8">
    <p:pos x="4177" y="283"/>
    <p:text>Objetivo 3
Comunicar contenido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20:53.750" idx="9">
    <p:pos x="5859" y="208"/>
    <p:text>Same notes as Slide 5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28:02.499" idx="10">
    <p:pos x="1939" y="1252"/>
    <p:text>LIDERAZGO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28:12.569" idx="11">
    <p:pos x="3144" y="1326"/>
    <p:text>INFORMACION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28:53.816" idx="12">
    <p:pos x="1821" y="2530"/>
    <p:text>REUNIONES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28:58.656" idx="13">
    <p:pos x="3144" y="2531"/>
    <p:text>SISTEMAS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32:11.404" idx="14">
    <p:pos x="1908" y="1288"/>
    <p:text>LIDERAZGO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32:17.451" idx="15">
    <p:pos x="3190" y="1235"/>
    <p:text>INFORMACION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32:23.339" idx="16">
    <p:pos x="1936" y="2493"/>
    <p:text>REUNIONES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32:28.731" idx="17">
    <p:pos x="3116" y="2527"/>
    <p:text>SISTEMAS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2:35:23.618" idx="18">
    <p:pos x="1921" y="1268"/>
    <p:text>LIDERAZGO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35:28.843" idx="19">
    <p:pos x="3230" y="1236"/>
    <p:text>INFORMACION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35:35.272" idx="20">
    <p:pos x="1931" y="2467"/>
    <p:text>REUNIONES</p:text>
    <p:extLst>
      <p:ext uri="{C676402C-5697-4E1C-873F-D02D1690AC5C}">
        <p15:threadingInfo xmlns:p15="http://schemas.microsoft.com/office/powerpoint/2012/main" timeZoneBias="300"/>
      </p:ext>
    </p:extLst>
  </p:cm>
  <p:cm authorId="1" dt="2025-01-15T12:35:40.585" idx="21">
    <p:pos x="3130" y="2539"/>
    <p:text>SISTEMAS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F3C7E-DBA1-44EB-B45F-6FBE2CE09BC9}" type="datetimeFigureOut">
              <a:rPr lang="en-CA" smtClean="0"/>
              <a:t>2025-01-30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B1789-988C-4371-BE14-9B046B95F1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219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>
          <a:extLst>
            <a:ext uri="{FF2B5EF4-FFF2-40B4-BE49-F238E27FC236}">
              <a16:creationId xmlns:a16="http://schemas.microsoft.com/office/drawing/2014/main" id="{FED442DE-5000-5E87-F7FD-4B9EF093A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>
            <a:extLst>
              <a:ext uri="{FF2B5EF4-FFF2-40B4-BE49-F238E27FC236}">
                <a16:creationId xmlns:a16="http://schemas.microsoft.com/office/drawing/2014/main" id="{4146A296-5546-C7AE-A3A6-78087834BF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dirty="0"/>
              <a:t>El evangelio para cada persona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dirty="0"/>
              <a:t>Iglesias que hacen discípulos para cada pueblo y lugar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dirty="0"/>
              <a:t>Líderes semejantes a Cristo para cada iglesia y sector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dirty="0"/>
              <a:t>Impacto del Reino en cada esfera de la sociedad</a:t>
            </a:r>
            <a:endParaRPr dirty="0"/>
          </a:p>
        </p:txBody>
      </p:sp>
      <p:sp>
        <p:nvSpPr>
          <p:cNvPr id="125" name="Google Shape;125;p4:notes">
            <a:extLst>
              <a:ext uri="{FF2B5EF4-FFF2-40B4-BE49-F238E27FC236}">
                <a16:creationId xmlns:a16="http://schemas.microsoft.com/office/drawing/2014/main" id="{47FB33F7-2E9A-0756-BB9F-BB468BDC7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365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5024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7847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53436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2096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863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84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7881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42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846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B1789-988C-4371-BE14-9B046B95F1B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1878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938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4308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1087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9266-5267-BA34-5CAB-3CDED410E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B095A-3298-5AEB-EBF9-A82624783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9FD12-58CC-5613-F416-BCAA1835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89305-C94C-BB15-3CA6-5122AD4F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40AA6-ED97-BF5D-A660-DDA67F70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251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B07F8-3D8C-8279-6B92-AB9B3566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0A24A-C118-0EFB-99B2-76CF0BD70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952FD-EFBD-8D5F-85DA-8E83C985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F628-C65F-9873-EFD8-88A0C39B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1AC0A-9B9F-3365-3C58-D11FB2CC3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158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D630D6-412C-DDA4-77B2-21B17A51C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688BF-E737-0874-5FD6-F266993B2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8BE1B-B4CB-03BA-F9D6-1CBF2C06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0EE9B-7423-A1B2-6494-4A4F54AE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AE3CF-DC79-1FC3-378B-D0191B14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433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E4A0-82F5-15F1-7019-38C9D1A3A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58D34-0AED-E869-E7C6-4D52C8138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DD6C-7E9D-12C4-94F5-692D0F0F5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3DBB4-C58B-0DF0-372B-905ABA8B3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BBB21-A531-F0A5-241E-822CD750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32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4710-6C66-4C91-5517-AC0DFA480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D72C8-EFE2-0A46-3184-288123B7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D585-3E05-8540-0FAA-980DA8EF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26864-1A5A-20B0-344F-25415429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E057B-C025-666E-58A8-2004E993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60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7C68F-DCA8-701F-BC8D-13B55D55B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B5F0A-5006-C843-53A3-BECAA04F8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E0A41-4F10-AF71-D69A-75A95797F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85110-7CD9-BFAB-A155-6F447EF5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2B41-D6BB-F04F-0E97-40BD4C89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A8622-5BE6-3C57-E370-FD08BB6D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128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EFB1C-2E08-20E3-4C1E-88F08A53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382E6-5DD0-0911-5610-A6390807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4E5A83-3FDE-147E-6450-092B4E7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345F8-D37B-DE3C-0214-DED59F68E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EF5B2-7257-A7C6-49E1-7FED6E0BE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CD17D2-7B71-C9F2-8B6F-4C109D57F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B65B7E-6DE3-8376-7CEF-E3B79FD6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EB1179-CDD2-553E-F8D9-A4DB9393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99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08FB-6CCD-CB4A-0474-C26B2BAA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0C030-C810-10F8-2684-ACA57A31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6A478-8419-C651-FDE7-1FA6AAFA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0A209-E2F1-FC5B-8EF4-660FB766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168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D241F-B109-481A-DA8F-97DE1056C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1092C9-1BFF-F4DD-7EEB-DE461A16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750FE-D554-073E-3441-C28BC3E2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142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D7621-B19E-012D-7760-D30120B1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2DBD1-79A0-5B1C-BFD7-ECC4BF07D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6BFED-4CB4-D92A-9346-81F1AAD7E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25E39-6041-519F-1157-E041421C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B8F57-8653-6AB4-2125-7AEA7884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FB286-CFD0-72C4-1422-1B1184C0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938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71A2-7FDF-AE78-D12F-628EC443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E7ACE0-59EF-47FA-E9E7-D45FF1B35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AD056-C962-6272-2741-E46FADC29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B4BB1-E3E1-3DB7-7C05-56867E40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40057-682F-1127-A905-6437AA32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126CA-B3FF-33EB-2432-10106669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261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208FDD-B723-D800-0E5E-75D17013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5387A-2199-D6EF-CEB9-3642C1508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ECEC5-FEC4-AC00-8D51-9A7D192EB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4ED7F-7E0B-44FD-BC02-0D534FF99DA6}" type="datetimeFigureOut">
              <a:rPr lang="en-IN" smtClean="0"/>
              <a:pPr/>
              <a:t>30/01/25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56435-A8C4-461F-11D3-E08F8793F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A8531-10C7-E7D8-A02E-B47B1F109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1A47-A541-4AE1-BC88-9A1169D159A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324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6.xml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22.png"/><Relationship Id="rId9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comments" Target="../comments/commen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comments" Target="../comments/commen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31.png"/><Relationship Id="rId12" Type="http://schemas.openxmlformats.org/officeDocument/2006/relationships/comments" Target="../comments/commen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12" Type="http://schemas.openxmlformats.org/officeDocument/2006/relationships/comments" Target="../comments/commen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18" Type="http://schemas.openxmlformats.org/officeDocument/2006/relationships/image" Target="../media/image4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1.png"/><Relationship Id="rId17" Type="http://schemas.openxmlformats.org/officeDocument/2006/relationships/image" Target="../media/image66.jpeg"/><Relationship Id="rId2" Type="http://schemas.openxmlformats.org/officeDocument/2006/relationships/image" Target="../media/image52.jpe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0.jpeg"/><Relationship Id="rId5" Type="http://schemas.openxmlformats.org/officeDocument/2006/relationships/image" Target="../media/image55.jpeg"/><Relationship Id="rId15" Type="http://schemas.openxmlformats.org/officeDocument/2006/relationships/image" Target="../media/image64.png"/><Relationship Id="rId10" Type="http://schemas.openxmlformats.org/officeDocument/2006/relationships/image" Target="../media/image59.e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3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5.png"/><Relationship Id="rId3" Type="http://schemas.openxmlformats.org/officeDocument/2006/relationships/image" Target="../media/image78.jpeg"/><Relationship Id="rId7" Type="http://schemas.openxmlformats.org/officeDocument/2006/relationships/image" Target="../media/image24.jpe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.emf"/><Relationship Id="rId5" Type="http://schemas.openxmlformats.org/officeDocument/2006/relationships/image" Target="../media/image22.pn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764108-4E78-1B11-6031-2D5F43E631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027" y="-16019"/>
            <a:ext cx="7633405" cy="4613401"/>
          </a:xfrm>
          <a:prstGeom prst="rect">
            <a:avLst/>
          </a:prstGeom>
        </p:spPr>
      </p:pic>
      <p:sp>
        <p:nvSpPr>
          <p:cNvPr id="22" name="Google Shape;128;p16">
            <a:extLst>
              <a:ext uri="{FF2B5EF4-FFF2-40B4-BE49-F238E27FC236}">
                <a16:creationId xmlns:a16="http://schemas.microsoft.com/office/drawing/2014/main" id="{2EBB5F57-83EC-A0AF-3C8E-6E561BD242EE}"/>
              </a:ext>
            </a:extLst>
          </p:cNvPr>
          <p:cNvSpPr/>
          <p:nvPr/>
        </p:nvSpPr>
        <p:spPr>
          <a:xfrm>
            <a:off x="-16176" y="0"/>
            <a:ext cx="5607506" cy="6874017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DD141"/>
          </a:solidFill>
          <a:ln>
            <a:noFill/>
          </a:ln>
        </p:spPr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EA9AF5-B97E-814E-519B-87D8BDDB69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8205" y="442204"/>
            <a:ext cx="9285270" cy="5441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E9F040-38B8-4AE4-57E9-05E183838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81" y="788638"/>
            <a:ext cx="5079117" cy="5079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CF6A0A-F035-EED7-1B6B-FBC76176BF83}"/>
              </a:ext>
            </a:extLst>
          </p:cNvPr>
          <p:cNvSpPr txBox="1"/>
          <p:nvPr/>
        </p:nvSpPr>
        <p:spPr>
          <a:xfrm>
            <a:off x="0" y="2436002"/>
            <a:ext cx="5589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 </a:t>
            </a:r>
            <a:r>
              <a:rPr lang="en-US" sz="4800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Llamado</a:t>
            </a:r>
            <a:r>
              <a:rPr lang="en-US" sz="48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br>
              <a:rPr lang="en-US" sz="48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48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 </a:t>
            </a:r>
            <a:r>
              <a:rPr lang="en-US" sz="4800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Colaborar</a:t>
            </a:r>
            <a:endParaRPr lang="en-US" sz="4800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60B189AC-1B10-ABBF-DF43-F0117FB02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01" y="5359909"/>
            <a:ext cx="2844538" cy="777240"/>
          </a:xfrm>
          <a:prstGeom prst="rect">
            <a:avLst/>
          </a:prstGeom>
        </p:spPr>
      </p:pic>
      <p:pic>
        <p:nvPicPr>
          <p:cNvPr id="5" name="Picture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135E8FC-8BE9-60AC-13D0-1952EF471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030" y="5340582"/>
            <a:ext cx="2655230" cy="8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EBDAC8-283A-ABA1-2645-F6F7E48612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6" name="Google Shape;128;p16">
            <a:extLst>
              <a:ext uri="{FF2B5EF4-FFF2-40B4-BE49-F238E27FC236}">
                <a16:creationId xmlns:a16="http://schemas.microsoft.com/office/drawing/2014/main" id="{3F1FF5BE-68D2-F67C-55C1-1AD2A509B4C7}"/>
              </a:ext>
            </a:extLst>
          </p:cNvPr>
          <p:cNvSpPr/>
          <p:nvPr/>
        </p:nvSpPr>
        <p:spPr>
          <a:xfrm>
            <a:off x="0" y="6508750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29024E6D-11FA-D573-00FF-76B5FDDF2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41" y="5715001"/>
            <a:ext cx="2063684" cy="563880"/>
          </a:xfrm>
          <a:prstGeom prst="rect">
            <a:avLst/>
          </a:prstGeom>
        </p:spPr>
      </p:pic>
      <p:pic>
        <p:nvPicPr>
          <p:cNvPr id="4" name="Picture 3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2F0E10FF-C4A7-CA33-0FFC-FCE725F12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6" y="0"/>
            <a:ext cx="7616952" cy="63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B6F529A-2391-12CB-42EB-9870E1F02F46}"/>
              </a:ext>
            </a:extLst>
          </p:cNvPr>
          <p:cNvSpPr/>
          <p:nvPr/>
        </p:nvSpPr>
        <p:spPr>
          <a:xfrm>
            <a:off x="6095999" y="0"/>
            <a:ext cx="6096001" cy="4294909"/>
          </a:xfrm>
          <a:prstGeom prst="rect">
            <a:avLst/>
          </a:prstGeom>
          <a:solidFill>
            <a:srgbClr val="ADD141">
              <a:alpha val="104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BD50D6-677C-7E1F-2E79-05076E47B7EC}"/>
              </a:ext>
            </a:extLst>
          </p:cNvPr>
          <p:cNvSpPr/>
          <p:nvPr/>
        </p:nvSpPr>
        <p:spPr>
          <a:xfrm>
            <a:off x="-5436" y="0"/>
            <a:ext cx="6096001" cy="4294909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2698411-E4DA-CFCA-9558-AD4A0D6E5FEE}"/>
              </a:ext>
            </a:extLst>
          </p:cNvPr>
          <p:cNvSpPr txBox="1">
            <a:spLocks/>
          </p:cNvSpPr>
          <p:nvPr/>
        </p:nvSpPr>
        <p:spPr>
          <a:xfrm>
            <a:off x="0" y="2155481"/>
            <a:ext cx="6101437" cy="5032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Estás</a:t>
            </a:r>
            <a:r>
              <a:rPr lang="en-US" sz="32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3200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invitado</a:t>
            </a:r>
            <a:r>
              <a:rPr lang="en-US" sz="32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a</a:t>
            </a:r>
            <a:endParaRPr lang="en-AR" sz="3200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C2A5A2-79B6-CFBE-3751-26A4F4B1EF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479" y="5337908"/>
            <a:ext cx="1084373" cy="490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04AA89-506C-96F9-EEFF-E791A982EF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864" y="4989862"/>
            <a:ext cx="1401266" cy="89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BF650-B2F5-12DB-DFC9-3519E78D62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223" y="5333979"/>
            <a:ext cx="1510041" cy="481437"/>
          </a:xfrm>
          <a:prstGeom prst="rect">
            <a:avLst/>
          </a:prstGeom>
        </p:spPr>
      </p:pic>
      <p:pic>
        <p:nvPicPr>
          <p:cNvPr id="9" name="Picture 8" descr="A blue and white sign with white letters&#10;&#10;Description automatically generated">
            <a:extLst>
              <a:ext uri="{FF2B5EF4-FFF2-40B4-BE49-F238E27FC236}">
                <a16:creationId xmlns:a16="http://schemas.microsoft.com/office/drawing/2014/main" id="{A8E30C68-9D05-075C-A8BB-E065E9649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528" y="5275949"/>
            <a:ext cx="1296664" cy="648332"/>
          </a:xfrm>
          <a:prstGeom prst="rect">
            <a:avLst/>
          </a:prstGeom>
        </p:spPr>
      </p:pic>
      <p:pic>
        <p:nvPicPr>
          <p:cNvPr id="18" name="Picture 17" descr="A logo with black text&#10;&#10;Description automatically generated">
            <a:extLst>
              <a:ext uri="{FF2B5EF4-FFF2-40B4-BE49-F238E27FC236}">
                <a16:creationId xmlns:a16="http://schemas.microsoft.com/office/drawing/2014/main" id="{FBB05B99-1677-8924-AF98-82440A5532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29" y="5246468"/>
            <a:ext cx="1043541" cy="818570"/>
          </a:xfrm>
          <a:prstGeom prst="rect">
            <a:avLst/>
          </a:prstGeom>
        </p:spPr>
      </p:pic>
      <p:pic>
        <p:nvPicPr>
          <p:cNvPr id="20" name="Picture 19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7237B60B-14E8-1710-B03F-7EB72956A4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0322" y="5327327"/>
            <a:ext cx="1249966" cy="505183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C8810E18-3658-8CC7-1556-DCDC25CF5A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45" y="5373082"/>
            <a:ext cx="1840296" cy="502842"/>
          </a:xfrm>
          <a:prstGeom prst="rect">
            <a:avLst/>
          </a:prstGeom>
        </p:spPr>
      </p:pic>
      <p:pic>
        <p:nvPicPr>
          <p:cNvPr id="3" name="Picture 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A64DEC2-62F2-5D9C-D33F-41E1479181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58" y="1679933"/>
            <a:ext cx="3856919" cy="11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243FE-3347-8E43-55E8-13512AE42810}"/>
              </a:ext>
            </a:extLst>
          </p:cNvPr>
          <p:cNvSpPr/>
          <p:nvPr/>
        </p:nvSpPr>
        <p:spPr>
          <a:xfrm>
            <a:off x="0" y="0"/>
            <a:ext cx="6084198" cy="6857999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04A825-872A-C5B1-E511-A1A8409E794A}"/>
              </a:ext>
            </a:extLst>
          </p:cNvPr>
          <p:cNvGrpSpPr/>
          <p:nvPr/>
        </p:nvGrpSpPr>
        <p:grpSpPr>
          <a:xfrm>
            <a:off x="6624140" y="934437"/>
            <a:ext cx="4989123" cy="4989123"/>
            <a:chOff x="5516380" y="373470"/>
            <a:chExt cx="4989123" cy="49891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D36D6F0-FE2F-C881-3E4B-EFC9F9C65BFE}"/>
                </a:ext>
              </a:extLst>
            </p:cNvPr>
            <p:cNvSpPr/>
            <p:nvPr/>
          </p:nvSpPr>
          <p:spPr>
            <a:xfrm>
              <a:off x="5516380" y="373470"/>
              <a:ext cx="4989123" cy="49891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drawing of a chair&#10;&#10;Description automatically generated">
              <a:extLst>
                <a:ext uri="{FF2B5EF4-FFF2-40B4-BE49-F238E27FC236}">
                  <a16:creationId xmlns:a16="http://schemas.microsoft.com/office/drawing/2014/main" id="{6BE0CE2B-4253-1091-8245-8987C9C61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082" y="1276571"/>
              <a:ext cx="4597641" cy="31928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F7E83-C1BD-2644-B8F9-C811280F87F1}"/>
                </a:ext>
              </a:extLst>
            </p:cNvPr>
            <p:cNvSpPr/>
            <p:nvPr/>
          </p:nvSpPr>
          <p:spPr>
            <a:xfrm>
              <a:off x="6019912" y="839961"/>
              <a:ext cx="3943912" cy="3943911"/>
            </a:xfrm>
            <a:prstGeom prst="ellipse">
              <a:avLst/>
            </a:prstGeom>
            <a:noFill/>
            <a:ln w="76200">
              <a:solidFill>
                <a:srgbClr val="ADD14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C32642E-9011-3856-7838-3DC45F6927C2}"/>
              </a:ext>
            </a:extLst>
          </p:cNvPr>
          <p:cNvSpPr txBox="1"/>
          <p:nvPr/>
        </p:nvSpPr>
        <p:spPr>
          <a:xfrm>
            <a:off x="0" y="1758906"/>
            <a:ext cx="6084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La Silla </a:t>
            </a:r>
            <a:r>
              <a:rPr lang="en-US" sz="3200" b="1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Vacía</a:t>
            </a:r>
            <a:endParaRPr lang="en-US" sz="32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¡</a:t>
            </a:r>
            <a:r>
              <a:rPr lang="en-US" sz="3200" b="1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Bienvenidos</a:t>
            </a:r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8B412-DF81-23CA-95CA-90FF7CE9C5D0}"/>
              </a:ext>
            </a:extLst>
          </p:cNvPr>
          <p:cNvSpPr txBox="1"/>
          <p:nvPr/>
        </p:nvSpPr>
        <p:spPr>
          <a:xfrm>
            <a:off x="733923" y="3529701"/>
            <a:ext cx="472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¡Hay espacio para que más redes se unan!</a:t>
            </a:r>
            <a:endParaRPr lang="en-A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791EA7-A8FA-C914-56A5-21C719B6521B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E5BF3-3E25-473C-F7DF-2A6E22B3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64" y="413167"/>
            <a:ext cx="5774761" cy="5491900"/>
          </a:xfrm>
        </p:spPr>
        <p:txBody>
          <a:bodyPr>
            <a:noAutofit/>
          </a:bodyPr>
          <a:lstStyle/>
          <a:p>
            <a:pPr algn="ctr"/>
            <a:r>
              <a:rPr lang="es-419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Ayúdanos a ser la respuesta a esta pregunta central:</a:t>
            </a:r>
            <a:br>
              <a:rPr lang="en-C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2800" dirty="0">
                <a:solidFill>
                  <a:schemeClr val="bg1"/>
                </a:solidFill>
              </a:rPr>
            </a:br>
            <a:r>
              <a:rPr lang="es-419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¿Qué se necesita para saturar nuestra nación con el evangelio a través de la multiplicación de iglesias?</a:t>
            </a:r>
            <a:endParaRPr lang="en-CA" sz="3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AFD9064-0027-1922-AF05-63E2AF710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548" y="2670534"/>
            <a:ext cx="3918632" cy="120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19A001-BF6D-A39B-2A6D-A09D74C20476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 hidden="1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7DAF8D-CB07-82B6-03E1-5B5331D11AE0}"/>
              </a:ext>
            </a:extLst>
          </p:cNvPr>
          <p:cNvSpPr txBox="1"/>
          <p:nvPr/>
        </p:nvSpPr>
        <p:spPr>
          <a:xfrm>
            <a:off x="423188" y="1873909"/>
            <a:ext cx="5545126" cy="42056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Colaborar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saturar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Una invitación a colaborar para saturar las naciones con iglesias que hacen discípulos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En obediencia a la Gran Comisión y en el espíritu de la oración de Jesús en Juan 17 colaboramos para saturar cada espacio lingüístico, étnico, geográfico y social de nuestra nación con iglesias que multipliquen discípulos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9CF59E-F4C5-443D-F3D9-9163F25641D0}"/>
              </a:ext>
            </a:extLst>
          </p:cNvPr>
          <p:cNvSpPr txBox="1"/>
          <p:nvPr/>
        </p:nvSpPr>
        <p:spPr>
          <a:xfrm>
            <a:off x="326206" y="990907"/>
            <a:ext cx="1937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¿</a:t>
            </a:r>
            <a:r>
              <a:rPr lang="en-US" sz="3200" b="1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Qué</a:t>
            </a:r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  <a:endParaRPr lang="en-AR" sz="32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Picture 6" descr="A group of people singing&#10;&#10;Description automatically generated">
            <a:extLst>
              <a:ext uri="{FF2B5EF4-FFF2-40B4-BE49-F238E27FC236}">
                <a16:creationId xmlns:a16="http://schemas.microsoft.com/office/drawing/2014/main" id="{9FA2FE06-E401-80C1-CD4A-1E8710699B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526" y="0"/>
            <a:ext cx="6114473" cy="4585855"/>
          </a:xfrm>
          <a:prstGeom prst="rect">
            <a:avLst/>
          </a:prstGeom>
        </p:spPr>
      </p:pic>
      <p:pic>
        <p:nvPicPr>
          <p:cNvPr id="3" name="Picture 2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33AC01A-14B8-DFED-6982-D8D21BDF3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668" y="5290072"/>
            <a:ext cx="2780092" cy="85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545C2A29-8160-1DDD-36FB-DDC430E9E8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18" y="0"/>
            <a:ext cx="6151419" cy="46135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5B7B13-5A9B-EC03-8E96-DD0F3F898549}"/>
              </a:ext>
            </a:extLst>
          </p:cNvPr>
          <p:cNvSpPr/>
          <p:nvPr/>
        </p:nvSpPr>
        <p:spPr>
          <a:xfrm>
            <a:off x="1" y="0"/>
            <a:ext cx="6090564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32DFF-48C3-D542-2C41-E94F2EBE2E27}"/>
              </a:ext>
            </a:extLst>
          </p:cNvPr>
          <p:cNvSpPr txBox="1"/>
          <p:nvPr/>
        </p:nvSpPr>
        <p:spPr>
          <a:xfrm>
            <a:off x="423188" y="2926855"/>
            <a:ext cx="5425115" cy="31552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57150">
              <a:lnSpc>
                <a:spcPct val="110000"/>
              </a:lnSpc>
              <a:spcAft>
                <a:spcPts val="600"/>
              </a:spcAft>
            </a:pPr>
            <a:endParaRPr lang="en-US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INVITACIÓN </a:t>
            </a: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Colaborar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Saturar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invita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participar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conversación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colaborativa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o mesa redonda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cerca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">
              <a:lnSpc>
                <a:spcPct val="110000"/>
              </a:lnSpc>
              <a:spcAft>
                <a:spcPts val="600"/>
              </a:spcAft>
            </a:pPr>
            <a:r>
              <a:rPr lang="es-419" sz="4400" i="1" dirty="0">
                <a:latin typeface="Arial" panose="020B0604020202020204" pitchFamily="34" charset="0"/>
                <a:cs typeface="Arial" panose="020B0604020202020204" pitchFamily="34" charset="0"/>
              </a:rPr>
              <a:t>¿Qué es una mesa redonda colaborativa? He aquí un ejemplo…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148BB-B81B-64E4-F42F-0306BC2B12D6}"/>
              </a:ext>
            </a:extLst>
          </p:cNvPr>
          <p:cNvSpPr txBox="1"/>
          <p:nvPr/>
        </p:nvSpPr>
        <p:spPr>
          <a:xfrm>
            <a:off x="326206" y="990907"/>
            <a:ext cx="2749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s-419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¿Por qué?</a:t>
            </a:r>
            <a:endParaRPr lang="en-AR" sz="3200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63CBE-0472-A758-A6E3-EA856FCC4BA9}"/>
              </a:ext>
            </a:extLst>
          </p:cNvPr>
          <p:cNvSpPr txBox="1"/>
          <p:nvPr/>
        </p:nvSpPr>
        <p:spPr>
          <a:xfrm>
            <a:off x="423187" y="1720203"/>
            <a:ext cx="50909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Hacemos esto para participar en la misión redentora del Dios Trino en el mundo.</a:t>
            </a:r>
            <a:endParaRPr lang="en-US" sz="2600" dirty="0"/>
          </a:p>
        </p:txBody>
      </p:sp>
      <p:pic>
        <p:nvPicPr>
          <p:cNvPr id="7" name="Picture 6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2043449-EA1A-6151-F3E5-33C890552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08" y="5236516"/>
            <a:ext cx="3054412" cy="93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FAD3867-E6DC-4334-4B72-F674C002E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750" y="0"/>
            <a:ext cx="6128250" cy="308293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E3121BB-745B-0729-7610-2E9588ECC2D0}"/>
              </a:ext>
            </a:extLst>
          </p:cNvPr>
          <p:cNvSpPr/>
          <p:nvPr/>
        </p:nvSpPr>
        <p:spPr>
          <a:xfrm>
            <a:off x="0" y="9144"/>
            <a:ext cx="6096001" cy="6848856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391543" y="3200525"/>
            <a:ext cx="5329372" cy="2870134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Un equipo de líderes se reúne para coordinar los esfuerzos de saturar un país con iglesias que se multipliquen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419" dirty="0" err="1">
                <a:latin typeface="Arial" panose="020B0604020202020204" pitchFamily="34" charset="0"/>
                <a:cs typeface="Arial" panose="020B0604020202020204" pitchFamily="34" charset="0"/>
              </a:rPr>
              <a:t>influencers</a:t>
            </a: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 se reúnen para orar y elaborar estrategias sobre la multiplicación de iglesias y discípulos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15"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419" dirty="0">
                <a:latin typeface="Arial" panose="020B0604020202020204" pitchFamily="34" charset="0"/>
                <a:cs typeface="Arial" panose="020B0604020202020204" pitchFamily="34" charset="0"/>
              </a:rPr>
              <a:t>Se incluyen líderes que representen a tantos grupos y organizaciones de iglesias como sea posible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591FE5-C9DA-5E56-EDD9-224C6896917E}"/>
              </a:ext>
            </a:extLst>
          </p:cNvPr>
          <p:cNvSpPr txBox="1"/>
          <p:nvPr/>
        </p:nvSpPr>
        <p:spPr>
          <a:xfrm>
            <a:off x="6391543" y="6188252"/>
            <a:ext cx="5487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i="1" dirty="0">
                <a:latin typeface="Arial" panose="020B0604020202020204" pitchFamily="34" charset="0"/>
                <a:cs typeface="Arial" panose="020B0604020202020204" pitchFamily="34" charset="0"/>
              </a:rPr>
              <a:t>Líderes de La Plaza se reúnen en España para discutir el avance del Evangelio y cómo saturar el país con iglesias que hacen discípulos</a:t>
            </a:r>
            <a:r>
              <a:rPr lang="en-AR" sz="1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FDF701-A5F2-9F29-E641-AB298AF8FCB8}"/>
              </a:ext>
            </a:extLst>
          </p:cNvPr>
          <p:cNvSpPr txBox="1"/>
          <p:nvPr/>
        </p:nvSpPr>
        <p:spPr>
          <a:xfrm>
            <a:off x="16858" y="417211"/>
            <a:ext cx="604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mesa redonda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colaborativa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-1" y="895527"/>
            <a:ext cx="6063751" cy="919569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s-419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Relaciones que impulsan la plantación de iglesias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B927F5-3996-8A98-67D5-E5A5EAF195CF}"/>
              </a:ext>
            </a:extLst>
          </p:cNvPr>
          <p:cNvGrpSpPr/>
          <p:nvPr/>
        </p:nvGrpSpPr>
        <p:grpSpPr>
          <a:xfrm>
            <a:off x="3156461" y="1999656"/>
            <a:ext cx="2032000" cy="1981200"/>
            <a:chOff x="2786007" y="1987299"/>
            <a:chExt cx="2032000" cy="1981200"/>
          </a:xfrm>
        </p:grpSpPr>
        <p:pic>
          <p:nvPicPr>
            <p:cNvPr id="9" name="Picture 8" descr="A green circle with white text&#10;&#10;Description automatically generated">
              <a:extLst>
                <a:ext uri="{FF2B5EF4-FFF2-40B4-BE49-F238E27FC236}">
                  <a16:creationId xmlns:a16="http://schemas.microsoft.com/office/drawing/2014/main" id="{3469FBB5-71AF-403B-5305-BDBE18518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6007" y="1987299"/>
              <a:ext cx="2032000" cy="19812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58D21A1-267B-17FC-1FB8-2ED8B840CAFA}"/>
                </a:ext>
              </a:extLst>
            </p:cNvPr>
            <p:cNvSpPr/>
            <p:nvPr/>
          </p:nvSpPr>
          <p:spPr>
            <a:xfrm>
              <a:off x="2871588" y="2092036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623E46-4984-A275-57C4-35A6F2901173}"/>
              </a:ext>
            </a:extLst>
          </p:cNvPr>
          <p:cNvGrpSpPr/>
          <p:nvPr/>
        </p:nvGrpSpPr>
        <p:grpSpPr>
          <a:xfrm>
            <a:off x="1034941" y="3947588"/>
            <a:ext cx="2032000" cy="1981200"/>
            <a:chOff x="738910" y="3946851"/>
            <a:chExt cx="2032000" cy="1981200"/>
          </a:xfrm>
        </p:grpSpPr>
        <p:pic>
          <p:nvPicPr>
            <p:cNvPr id="12" name="Picture 11" descr="A green circle with white dots and a black background&#10;&#10;Description automatically generated">
              <a:extLst>
                <a:ext uri="{FF2B5EF4-FFF2-40B4-BE49-F238E27FC236}">
                  <a16:creationId xmlns:a16="http://schemas.microsoft.com/office/drawing/2014/main" id="{EAC3AFAE-AF2E-702C-7AF6-C824AA669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910" y="3946851"/>
              <a:ext cx="2032000" cy="198120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846748-D670-2FD7-3B53-6B9BEF958634}"/>
                </a:ext>
              </a:extLst>
            </p:cNvPr>
            <p:cNvSpPr/>
            <p:nvPr/>
          </p:nvSpPr>
          <p:spPr>
            <a:xfrm>
              <a:off x="844741" y="4014935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y circle with white people and text&#10;&#10;Description automatically generated">
            <a:extLst>
              <a:ext uri="{FF2B5EF4-FFF2-40B4-BE49-F238E27FC236}">
                <a16:creationId xmlns:a16="http://schemas.microsoft.com/office/drawing/2014/main" id="{34CF4714-5BB4-3924-1914-A9F467262F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39" y="1987299"/>
            <a:ext cx="2032000" cy="19812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1E0EFA3-1A67-EB0F-117F-CAA713D7458E}"/>
              </a:ext>
            </a:extLst>
          </p:cNvPr>
          <p:cNvGrpSpPr/>
          <p:nvPr/>
        </p:nvGrpSpPr>
        <p:grpSpPr>
          <a:xfrm>
            <a:off x="3129733" y="3955804"/>
            <a:ext cx="2032000" cy="1981200"/>
            <a:chOff x="2759222" y="3905592"/>
            <a:chExt cx="2032000" cy="1981200"/>
          </a:xfrm>
        </p:grpSpPr>
        <p:pic>
          <p:nvPicPr>
            <p:cNvPr id="18" name="Picture 17" descr="A green circle with a white circle with a white circle with a white circle with a white circle with a white circle with a white circle with a white circle with a white circle with a white circle&#10;&#10;Description automatically generated">
              <a:extLst>
                <a:ext uri="{FF2B5EF4-FFF2-40B4-BE49-F238E27FC236}">
                  <a16:creationId xmlns:a16="http://schemas.microsoft.com/office/drawing/2014/main" id="{38AA22CD-7D46-13DB-D5CD-86D11D63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222" y="3905592"/>
              <a:ext cx="2032000" cy="1981200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0F22E95-B198-743A-6226-962E1B4FB3DA}"/>
                </a:ext>
              </a:extLst>
            </p:cNvPr>
            <p:cNvSpPr/>
            <p:nvPr/>
          </p:nvSpPr>
          <p:spPr>
            <a:xfrm>
              <a:off x="2871588" y="3968499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een circle with a white circle with a white circle with a white circle with a white circle with a white circle with a white circle with a white circle with a white circle with a white circle&#10;&#10;Description automatically generated">
            <a:extLst>
              <a:ext uri="{FF2B5EF4-FFF2-40B4-BE49-F238E27FC236}">
                <a16:creationId xmlns:a16="http://schemas.microsoft.com/office/drawing/2014/main" id="{F9EB9E31-8FB7-5023-7C22-75E790A44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99" y="3928969"/>
            <a:ext cx="2003006" cy="1952931"/>
          </a:xfrm>
          <a:prstGeom prst="rect">
            <a:avLst/>
          </a:prstGeom>
        </p:spPr>
      </p:pic>
      <p:pic>
        <p:nvPicPr>
          <p:cNvPr id="23" name="Picture 22" descr="A grey circle with white logo&#10;&#10;Description automatically generated">
            <a:extLst>
              <a:ext uri="{FF2B5EF4-FFF2-40B4-BE49-F238E27FC236}">
                <a16:creationId xmlns:a16="http://schemas.microsoft.com/office/drawing/2014/main" id="{410914BB-B417-06E1-C3D8-A320E36744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41" y="1990049"/>
            <a:ext cx="2032000" cy="1981200"/>
          </a:xfrm>
          <a:prstGeom prst="rect">
            <a:avLst/>
          </a:prstGeom>
        </p:spPr>
      </p:pic>
      <p:pic>
        <p:nvPicPr>
          <p:cNvPr id="25" name="Picture 24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A5B5A8AD-2EBC-66DC-BAB9-6B108F110F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3" y="3901440"/>
            <a:ext cx="2032000" cy="1981200"/>
          </a:xfrm>
          <a:prstGeom prst="rect">
            <a:avLst/>
          </a:prstGeom>
        </p:spPr>
      </p:pic>
      <p:pic>
        <p:nvPicPr>
          <p:cNvPr id="26" name="Picture 25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5A6606B9-F0DF-0F24-1071-DC5DBDADE2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13" y="2037243"/>
            <a:ext cx="1952031" cy="19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9ED8F7-E932-175B-520A-A0397816EC33}"/>
              </a:ext>
            </a:extLst>
          </p:cNvPr>
          <p:cNvSpPr/>
          <p:nvPr/>
        </p:nvSpPr>
        <p:spPr>
          <a:xfrm>
            <a:off x="0" y="0"/>
            <a:ext cx="6096001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96829" y="3254541"/>
            <a:ext cx="5543972" cy="3521217"/>
          </a:xfrm>
          <a:prstGeom prst="rect">
            <a:avLst/>
          </a:prstGeom>
        </p:spPr>
        <p:txBody>
          <a:bodyPr vert="horz" lIns="60960" tIns="30480" rIns="60960" bIns="30480" rtlCol="0">
            <a:normAutofit fontScale="25000" lnSpcReduction="20000"/>
          </a:bodyPr>
          <a:lstStyle/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s-419" sz="7200" dirty="0">
                <a:latin typeface="Arial" panose="020B0604020202020204" pitchFamily="34" charset="0"/>
                <a:cs typeface="Arial" panose="020B0604020202020204" pitchFamily="34" charset="0"/>
              </a:rPr>
              <a:t>¿Cuáles son los lugares en el mapa donde se necesitan más iglesias?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s-419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s-419" sz="7200" dirty="0">
                <a:latin typeface="Arial" panose="020B0604020202020204" pitchFamily="34" charset="0"/>
                <a:cs typeface="Arial" panose="020B0604020202020204" pitchFamily="34" charset="0"/>
              </a:rPr>
              <a:t>¿Dónde se encuentras los grupos étnicos no alcanzados?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s-419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s-419" sz="7200" dirty="0">
                <a:latin typeface="Arial" panose="020B0604020202020204" pitchFamily="34" charset="0"/>
                <a:cs typeface="Arial" panose="020B0604020202020204" pitchFamily="34" charset="0"/>
              </a:rPr>
              <a:t>¿Qué tipo de personas son más receptivas? </a:t>
            </a:r>
            <a:br>
              <a:rPr lang="es-419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7200" dirty="0">
                <a:latin typeface="Arial" panose="020B0604020202020204" pitchFamily="34" charset="0"/>
                <a:cs typeface="Arial" panose="020B0604020202020204" pitchFamily="34" charset="0"/>
              </a:rPr>
              <a:t>¿En qué áreas se necesitan mayores esfuerzos?</a:t>
            </a: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endParaRPr lang="es-419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407">
              <a:lnSpc>
                <a:spcPct val="120000"/>
              </a:lnSpc>
              <a:spcAft>
                <a:spcPts val="400"/>
              </a:spcAft>
            </a:pPr>
            <a:r>
              <a:rPr lang="es-419" sz="7200" dirty="0">
                <a:latin typeface="Arial" panose="020B0604020202020204" pitchFamily="34" charset="0"/>
                <a:cs typeface="Arial" panose="020B0604020202020204" pitchFamily="34" charset="0"/>
              </a:rPr>
              <a:t>¿Cómo se puede compartir la información, según sea apropiado, tomando en serio el contexto local?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oup of men standing in front of a map&#10;&#10;Description automatically generated">
            <a:extLst>
              <a:ext uri="{FF2B5EF4-FFF2-40B4-BE49-F238E27FC236}">
                <a16:creationId xmlns:a16="http://schemas.microsoft.com/office/drawing/2014/main" id="{C59E03AB-15B4-4287-B657-D025C2146A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96000" y="0"/>
            <a:ext cx="6096000" cy="3045336"/>
          </a:xfrm>
          <a:prstGeom prst="rect">
            <a:avLst/>
          </a:prstGeom>
        </p:spPr>
      </p:pic>
      <p:sp>
        <p:nvSpPr>
          <p:cNvPr id="130" name="Google Shape;130;p16"/>
          <p:cNvSpPr txBox="1"/>
          <p:nvPr/>
        </p:nvSpPr>
        <p:spPr>
          <a:xfrm>
            <a:off x="0" y="880625"/>
            <a:ext cx="6096000" cy="945152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s-419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Información que guía la toma </a:t>
            </a:r>
            <a:br>
              <a:rPr lang="es-419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</a:br>
            <a:r>
              <a:rPr lang="es-419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de decisiones.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400864-AF9D-2E56-CF42-7E62EB0F7F1F}"/>
              </a:ext>
            </a:extLst>
          </p:cNvPr>
          <p:cNvSpPr txBox="1"/>
          <p:nvPr/>
        </p:nvSpPr>
        <p:spPr>
          <a:xfrm>
            <a:off x="16858" y="41721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mesa redonda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colaborativa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grey circle with white text&#10;&#10;Description automatically generated">
            <a:extLst>
              <a:ext uri="{FF2B5EF4-FFF2-40B4-BE49-F238E27FC236}">
                <a16:creationId xmlns:a16="http://schemas.microsoft.com/office/drawing/2014/main" id="{9EA197FA-679E-F126-F737-997F4C5882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440" y="1959897"/>
            <a:ext cx="2032000" cy="1981200"/>
          </a:xfrm>
          <a:prstGeom prst="rect">
            <a:avLst/>
          </a:prstGeom>
        </p:spPr>
      </p:pic>
      <p:pic>
        <p:nvPicPr>
          <p:cNvPr id="7" name="Picture 6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276C5AA0-0521-E752-D4C3-32195D93C4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17" y="3957667"/>
            <a:ext cx="2032000" cy="19812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261C719-63B3-2CAD-4783-324E2C19D88E}"/>
              </a:ext>
            </a:extLst>
          </p:cNvPr>
          <p:cNvSpPr/>
          <p:nvPr/>
        </p:nvSpPr>
        <p:spPr>
          <a:xfrm>
            <a:off x="1132412" y="4002409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25266E-C007-1BC0-0877-E75DD31D9920}"/>
              </a:ext>
            </a:extLst>
          </p:cNvPr>
          <p:cNvGrpSpPr/>
          <p:nvPr/>
        </p:nvGrpSpPr>
        <p:grpSpPr>
          <a:xfrm>
            <a:off x="3084471" y="3948259"/>
            <a:ext cx="2032000" cy="1981200"/>
            <a:chOff x="2759222" y="3905592"/>
            <a:chExt cx="2032000" cy="1981200"/>
          </a:xfrm>
        </p:grpSpPr>
        <p:pic>
          <p:nvPicPr>
            <p:cNvPr id="11" name="Picture 10" descr="A green circle with a white circle with a white circle with a white circle with a white circle with a white circle with a white circle with a white circle with a white circle with a white circle&#10;&#10;Description automatically generated">
              <a:extLst>
                <a:ext uri="{FF2B5EF4-FFF2-40B4-BE49-F238E27FC236}">
                  <a16:creationId xmlns:a16="http://schemas.microsoft.com/office/drawing/2014/main" id="{792C0CBA-2204-35B5-E31C-A556287ED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222" y="3905592"/>
              <a:ext cx="2032000" cy="19812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23296D-8A52-8BDE-DB96-26D3CA534F80}"/>
                </a:ext>
              </a:extLst>
            </p:cNvPr>
            <p:cNvSpPr/>
            <p:nvPr/>
          </p:nvSpPr>
          <p:spPr>
            <a:xfrm>
              <a:off x="2871588" y="3968499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FD37BA0B-65C1-7D77-690C-4668B22E97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387" y="2044700"/>
            <a:ext cx="2032000" cy="19812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913D88F-DB79-82E6-BD2D-B153D8CFE910}"/>
              </a:ext>
            </a:extLst>
          </p:cNvPr>
          <p:cNvSpPr/>
          <p:nvPr/>
        </p:nvSpPr>
        <p:spPr>
          <a:xfrm>
            <a:off x="1132412" y="2088059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1A173AB1-BC24-29BE-2832-116AB98050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2" y="2001847"/>
            <a:ext cx="1987427" cy="1937741"/>
          </a:xfrm>
          <a:prstGeom prst="rect">
            <a:avLst/>
          </a:prstGeom>
        </p:spPr>
      </p:pic>
      <p:pic>
        <p:nvPicPr>
          <p:cNvPr id="3" name="Picture 2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FED82456-ECEE-260A-16CB-52F0E6640E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43" y="3901440"/>
            <a:ext cx="2016924" cy="1966501"/>
          </a:xfrm>
          <a:prstGeom prst="rect">
            <a:avLst/>
          </a:prstGeom>
        </p:spPr>
      </p:pic>
      <p:pic>
        <p:nvPicPr>
          <p:cNvPr id="17" name="Picture 16" descr="A grey circle with white text&#10;&#10;Description automatically generated">
            <a:extLst>
              <a:ext uri="{FF2B5EF4-FFF2-40B4-BE49-F238E27FC236}">
                <a16:creationId xmlns:a16="http://schemas.microsoft.com/office/drawing/2014/main" id="{646A3B4D-011A-B678-D918-4B98322893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24" y="1960552"/>
            <a:ext cx="2032000" cy="1981200"/>
          </a:xfrm>
          <a:prstGeom prst="rect">
            <a:avLst/>
          </a:prstGeom>
        </p:spPr>
      </p:pic>
      <p:pic>
        <p:nvPicPr>
          <p:cNvPr id="19" name="Picture 18" descr="A green circle with a white circle with a white circle with a white circle with a white circle with a white circle with a white circle with a white circle with a white circle with a white circle&#10;&#10;Description automatically generated">
            <a:extLst>
              <a:ext uri="{FF2B5EF4-FFF2-40B4-BE49-F238E27FC236}">
                <a16:creationId xmlns:a16="http://schemas.microsoft.com/office/drawing/2014/main" id="{E6807955-D355-DB10-B491-3664BD2CF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99" y="3991708"/>
            <a:ext cx="1892301" cy="184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a circle with their hands raised&#10;&#10;Description automatically generated">
            <a:extLst>
              <a:ext uri="{FF2B5EF4-FFF2-40B4-BE49-F238E27FC236}">
                <a16:creationId xmlns:a16="http://schemas.microsoft.com/office/drawing/2014/main" id="{4C3240F6-7346-2D2E-7A53-A700B2FFB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517" y="-1"/>
            <a:ext cx="6349625" cy="31943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12F641E-D36A-6D2D-0DE6-E4383159D567}"/>
              </a:ext>
            </a:extLst>
          </p:cNvPr>
          <p:cNvSpPr/>
          <p:nvPr/>
        </p:nvSpPr>
        <p:spPr>
          <a:xfrm>
            <a:off x="-1" y="0"/>
            <a:ext cx="6096001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84039" y="3663699"/>
            <a:ext cx="5485107" cy="2594785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>
              <a:lnSpc>
                <a:spcPct val="120000"/>
              </a:lnSpc>
              <a:spcAft>
                <a:spcPts val="400"/>
              </a:spcAft>
            </a:pPr>
            <a:r>
              <a:rPr lang="es-419" sz="2000" dirty="0">
                <a:latin typeface="Arial" panose="020B0604020202020204" pitchFamily="34" charset="0"/>
                <a:cs typeface="Arial" panose="020B0604020202020204" pitchFamily="34" charset="0"/>
              </a:rPr>
              <a:t>Se organizan reuniones según sea necesario para orar, compartir ideas, establecer metas y evaluar el progreso. </a:t>
            </a:r>
            <a:r>
              <a:rPr lang="es-419" sz="20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espíritu de unidad </a:t>
            </a:r>
            <a:r>
              <a:rPr lang="es-419" sz="2000" dirty="0">
                <a:latin typeface="Arial" panose="020B0604020202020204" pitchFamily="34" charset="0"/>
                <a:cs typeface="Arial" panose="020B0604020202020204" pitchFamily="34" charset="0"/>
              </a:rPr>
              <a:t>en la misión impregna la reunión y los líderes se alientan entre sí respetando los diferentes enfoques y perspectivas sobre la misión.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/>
          </a:p>
        </p:txBody>
      </p:sp>
      <p:sp>
        <p:nvSpPr>
          <p:cNvPr id="130" name="Google Shape;130;p16"/>
          <p:cNvSpPr txBox="1"/>
          <p:nvPr/>
        </p:nvSpPr>
        <p:spPr>
          <a:xfrm>
            <a:off x="-2" y="878281"/>
            <a:ext cx="6096000" cy="1051560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s-419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Mirando a toda la nación juntos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2B20F6-5FB4-D339-535D-0BC331D9A01F}"/>
              </a:ext>
            </a:extLst>
          </p:cNvPr>
          <p:cNvSpPr txBox="1"/>
          <p:nvPr/>
        </p:nvSpPr>
        <p:spPr>
          <a:xfrm>
            <a:off x="16858" y="417211"/>
            <a:ext cx="607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mesa redonda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colaborativa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094FA53E-5F96-E27F-B913-25650B90C1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635" y="2012699"/>
            <a:ext cx="2032000" cy="1981200"/>
          </a:xfrm>
          <a:prstGeom prst="rect">
            <a:avLst/>
          </a:prstGeom>
        </p:spPr>
      </p:pic>
      <p:pic>
        <p:nvPicPr>
          <p:cNvPr id="31" name="Picture 30" descr="A grey circle with white logo&#10;&#10;Description automatically generated">
            <a:extLst>
              <a:ext uri="{FF2B5EF4-FFF2-40B4-BE49-F238E27FC236}">
                <a16:creationId xmlns:a16="http://schemas.microsoft.com/office/drawing/2014/main" id="{178E1B6E-30F3-FB09-5B04-901885EEF9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32" y="3916254"/>
            <a:ext cx="2032000" cy="19812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C12CF1-F2A3-9854-C98E-E04F30CDD561}"/>
              </a:ext>
            </a:extLst>
          </p:cNvPr>
          <p:cNvGrpSpPr/>
          <p:nvPr/>
        </p:nvGrpSpPr>
        <p:grpSpPr>
          <a:xfrm>
            <a:off x="3107452" y="3968499"/>
            <a:ext cx="2032000" cy="1981200"/>
            <a:chOff x="2759222" y="3905592"/>
            <a:chExt cx="2032000" cy="1981200"/>
          </a:xfrm>
        </p:grpSpPr>
        <p:pic>
          <p:nvPicPr>
            <p:cNvPr id="8" name="Picture 7" descr="A green circle with a white circle with a white circle with a white circle with a white circle with a white circle with a white circle with a white circle with a white circle with a white circle&#10;&#10;Description automatically generated">
              <a:extLst>
                <a:ext uri="{FF2B5EF4-FFF2-40B4-BE49-F238E27FC236}">
                  <a16:creationId xmlns:a16="http://schemas.microsoft.com/office/drawing/2014/main" id="{8D504363-2E66-4849-80DE-E3E86857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9222" y="3905592"/>
              <a:ext cx="2032000" cy="198120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BFACED7-20F7-009F-2B20-E8BBE702CB40}"/>
                </a:ext>
              </a:extLst>
            </p:cNvPr>
            <p:cNvSpPr/>
            <p:nvPr/>
          </p:nvSpPr>
          <p:spPr>
            <a:xfrm>
              <a:off x="2871588" y="3968499"/>
              <a:ext cx="1749580" cy="17495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C82B0422-A583-E99D-EA41-FDA0C13A15E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926" y="1962595"/>
            <a:ext cx="2032000" cy="19812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E7ACA3-EA55-6F84-C97E-865E9A7ACB8E}"/>
              </a:ext>
            </a:extLst>
          </p:cNvPr>
          <p:cNvSpPr/>
          <p:nvPr/>
        </p:nvSpPr>
        <p:spPr>
          <a:xfrm>
            <a:off x="3197452" y="2090931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B60ECE-E606-0121-678E-9C0F26DDD371}"/>
              </a:ext>
            </a:extLst>
          </p:cNvPr>
          <p:cNvSpPr/>
          <p:nvPr/>
        </p:nvSpPr>
        <p:spPr>
          <a:xfrm>
            <a:off x="1151327" y="2102075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28CBE8DF-40D4-EBE7-172C-72CF3DF23D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2" y="2001847"/>
            <a:ext cx="1987427" cy="1937741"/>
          </a:xfrm>
          <a:prstGeom prst="rect">
            <a:avLst/>
          </a:prstGeom>
        </p:spPr>
      </p:pic>
      <p:pic>
        <p:nvPicPr>
          <p:cNvPr id="3" name="Picture 2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4AE4D7F8-5C1E-2318-CE1B-E3540F5249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17" y="2031344"/>
            <a:ext cx="1952031" cy="1903230"/>
          </a:xfrm>
          <a:prstGeom prst="rect">
            <a:avLst/>
          </a:prstGeom>
        </p:spPr>
      </p:pic>
      <p:pic>
        <p:nvPicPr>
          <p:cNvPr id="14" name="Picture 13" descr="A grey circle with white logo&#10;&#10;Description automatically generated">
            <a:extLst>
              <a:ext uri="{FF2B5EF4-FFF2-40B4-BE49-F238E27FC236}">
                <a16:creationId xmlns:a16="http://schemas.microsoft.com/office/drawing/2014/main" id="{7F6B214D-AA4F-4208-4FA9-2B7EC3F36C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4" y="3925037"/>
            <a:ext cx="2032000" cy="1981200"/>
          </a:xfrm>
          <a:prstGeom prst="rect">
            <a:avLst/>
          </a:prstGeom>
        </p:spPr>
      </p:pic>
      <p:pic>
        <p:nvPicPr>
          <p:cNvPr id="15" name="Picture 14" descr="A green circle with a white circle with a white circle with a white circle with a white circle with a white circle with a white circle with a white circle with a white circle with a white circle&#10;&#10;Description automatically generated">
            <a:extLst>
              <a:ext uri="{FF2B5EF4-FFF2-40B4-BE49-F238E27FC236}">
                <a16:creationId xmlns:a16="http://schemas.microsoft.com/office/drawing/2014/main" id="{AA1DA7F7-1508-8704-AF56-E7CE39C8F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99" y="3991708"/>
            <a:ext cx="1892301" cy="1844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round tables and a person speaking into a microphone&#10;&#10;Description automatically generated">
            <a:extLst>
              <a:ext uri="{FF2B5EF4-FFF2-40B4-BE49-F238E27FC236}">
                <a16:creationId xmlns:a16="http://schemas.microsoft.com/office/drawing/2014/main" id="{3532755B-D152-68D4-84E8-363943E594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0214"/>
            <a:ext cx="6079142" cy="404516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443563D-E830-48E5-2D85-E61E28423AB1}"/>
              </a:ext>
            </a:extLst>
          </p:cNvPr>
          <p:cNvSpPr/>
          <p:nvPr/>
        </p:nvSpPr>
        <p:spPr>
          <a:xfrm>
            <a:off x="0" y="0"/>
            <a:ext cx="6096001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15A41-3DBB-1C07-95AC-BCF92CCA59C7}"/>
              </a:ext>
            </a:extLst>
          </p:cNvPr>
          <p:cNvSpPr txBox="1"/>
          <p:nvPr/>
        </p:nvSpPr>
        <p:spPr>
          <a:xfrm>
            <a:off x="6498952" y="4178573"/>
            <a:ext cx="5426499" cy="2566232"/>
          </a:xfrm>
          <a:prstGeom prst="rect">
            <a:avLst/>
          </a:prstGeom>
        </p:spPr>
        <p:txBody>
          <a:bodyPr vert="horz" lIns="60960" tIns="30480" rIns="60960" bIns="30480" rtlCol="0">
            <a:normAutofit lnSpcReduction="10000"/>
          </a:bodyPr>
          <a:lstStyle/>
          <a:p>
            <a:pPr marL="152407">
              <a:spcAft>
                <a:spcPts val="400"/>
              </a:spcAft>
            </a:pPr>
            <a:r>
              <a:rPr lang="es-419" sz="1900" dirty="0">
                <a:latin typeface="Arial" panose="020B0604020202020204" pitchFamily="34" charset="0"/>
                <a:cs typeface="Arial" panose="020B0604020202020204" pitchFamily="34" charset="0"/>
              </a:rPr>
              <a:t>Se invita a las organizaciones que brindan sistemas, herramientas, procesos, materiales, mentoría, entrenamiento y capacitación a colaborar en la implementación de los planes para saturar la nación con iglesias y comunidades misionales que se multipliquen. El espíritu de </a:t>
            </a:r>
            <a:r>
              <a:rPr lang="es-419" sz="19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Colaborar para Saturar </a:t>
            </a:r>
            <a:r>
              <a:rPr lang="es-419" sz="1900" dirty="0">
                <a:latin typeface="Arial" panose="020B0604020202020204" pitchFamily="34" charset="0"/>
                <a:cs typeface="Arial" panose="020B0604020202020204" pitchFamily="34" charset="0"/>
              </a:rPr>
              <a:t>es inclusivo, con énfasis en la colaboración y la acción desde sus bases.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298148-D04E-4E69-2778-9B23B647F3E6}"/>
              </a:ext>
            </a:extLst>
          </p:cNvPr>
          <p:cNvSpPr/>
          <p:nvPr/>
        </p:nvSpPr>
        <p:spPr>
          <a:xfrm>
            <a:off x="7371066" y="420631"/>
            <a:ext cx="1451874" cy="14518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Google Shape;130;p16"/>
          <p:cNvSpPr txBox="1"/>
          <p:nvPr/>
        </p:nvSpPr>
        <p:spPr>
          <a:xfrm>
            <a:off x="-1" y="886448"/>
            <a:ext cx="6079142" cy="998759"/>
          </a:xfrm>
          <a:prstGeom prst="rect">
            <a:avLst/>
          </a:prstGeom>
        </p:spPr>
        <p:txBody>
          <a:bodyPr spcFirstLastPara="1" vert="horz" lIns="60960" tIns="30480" rIns="60960" bIns="30480" rtlCol="0" anchor="t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>
                <a:srgbClr val="000000"/>
              </a:buClr>
              <a:buSzPts val="7499"/>
            </a:pPr>
            <a:r>
              <a:rPr lang="es-419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xo 2"/>
              </a:rPr>
              <a:t>Un lugar para cada sistema que promueva la saturación</a:t>
            </a:r>
            <a:endParaRPr 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AF60E3-06B8-CFAA-0323-2B20C9EDF45D}"/>
              </a:ext>
            </a:extLst>
          </p:cNvPr>
          <p:cNvSpPr txBox="1"/>
          <p:nvPr/>
        </p:nvSpPr>
        <p:spPr>
          <a:xfrm>
            <a:off x="16858" y="417211"/>
            <a:ext cx="607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mesa redonda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colaborativa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D9CE5545-B87E-6136-C032-195DE88680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74" y="2108200"/>
            <a:ext cx="2032000" cy="1981200"/>
          </a:xfrm>
          <a:prstGeom prst="rect">
            <a:avLst/>
          </a:prstGeom>
        </p:spPr>
      </p:pic>
      <p:pic>
        <p:nvPicPr>
          <p:cNvPr id="5" name="Picture 4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9EDC1621-C8F5-5212-15F6-30DDC8C965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005" y="1996638"/>
            <a:ext cx="2032000" cy="1981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EE6DC17-685F-A505-171D-EF293871A027}"/>
              </a:ext>
            </a:extLst>
          </p:cNvPr>
          <p:cNvSpPr/>
          <p:nvPr/>
        </p:nvSpPr>
        <p:spPr>
          <a:xfrm>
            <a:off x="1034566" y="2108200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9FF6A5-79C8-C41F-BB1B-5B238999616B}"/>
              </a:ext>
            </a:extLst>
          </p:cNvPr>
          <p:cNvSpPr/>
          <p:nvPr/>
        </p:nvSpPr>
        <p:spPr>
          <a:xfrm>
            <a:off x="3118079" y="2114775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AC26ACFC-0511-4905-C6AC-F0198F144DD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04" y="3970367"/>
            <a:ext cx="2032000" cy="1981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512B04D-64B7-A4D3-BC0C-5D1F282423BC}"/>
              </a:ext>
            </a:extLst>
          </p:cNvPr>
          <p:cNvSpPr/>
          <p:nvPr/>
        </p:nvSpPr>
        <p:spPr>
          <a:xfrm>
            <a:off x="1042084" y="4000680"/>
            <a:ext cx="1749580" cy="174958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y circle with a white circle with a white circle with a white circle with a white circle with a white circle with a white circle with a white circle with a white circle with a white circle&#10;&#10;Description automatically generated">
            <a:extLst>
              <a:ext uri="{FF2B5EF4-FFF2-40B4-BE49-F238E27FC236}">
                <a16:creationId xmlns:a16="http://schemas.microsoft.com/office/drawing/2014/main" id="{883926E4-7E1F-E181-600F-DF11E903289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798" y="3858363"/>
            <a:ext cx="2032000" cy="1981200"/>
          </a:xfrm>
          <a:prstGeom prst="rect">
            <a:avLst/>
          </a:prstGeom>
        </p:spPr>
      </p:pic>
      <p:pic>
        <p:nvPicPr>
          <p:cNvPr id="2" name="Picture 1" descr="A green circle with white people and text&#10;&#10;Description automatically generated">
            <a:extLst>
              <a:ext uri="{FF2B5EF4-FFF2-40B4-BE49-F238E27FC236}">
                <a16:creationId xmlns:a16="http://schemas.microsoft.com/office/drawing/2014/main" id="{1086F445-1535-D53D-902C-DCEC4564C8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0" y="2025445"/>
            <a:ext cx="1976537" cy="1927123"/>
          </a:xfrm>
          <a:prstGeom prst="rect">
            <a:avLst/>
          </a:prstGeom>
        </p:spPr>
      </p:pic>
      <p:pic>
        <p:nvPicPr>
          <p:cNvPr id="10" name="Picture 9" descr="A grey circle with a white circle with a white circle with a white circle with a white circle with a black background&#10;&#10;Description automatically generated">
            <a:extLst>
              <a:ext uri="{FF2B5EF4-FFF2-40B4-BE49-F238E27FC236}">
                <a16:creationId xmlns:a16="http://schemas.microsoft.com/office/drawing/2014/main" id="{04DAADA6-41C5-4C86-73BC-9E80313A6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31" y="3866043"/>
            <a:ext cx="2032000" cy="1981200"/>
          </a:xfrm>
          <a:prstGeom prst="rect">
            <a:avLst/>
          </a:prstGeom>
        </p:spPr>
      </p:pic>
      <p:pic>
        <p:nvPicPr>
          <p:cNvPr id="15" name="Picture 14" descr="A green circle with white dots and a black background&#10;&#10;Description automatically generated">
            <a:extLst>
              <a:ext uri="{FF2B5EF4-FFF2-40B4-BE49-F238E27FC236}">
                <a16:creationId xmlns:a16="http://schemas.microsoft.com/office/drawing/2014/main" id="{B8DD437A-B3B1-9717-F97B-55094EB1EF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49" y="3919138"/>
            <a:ext cx="1970485" cy="1921223"/>
          </a:xfrm>
          <a:prstGeom prst="rect">
            <a:avLst/>
          </a:prstGeom>
        </p:spPr>
      </p:pic>
      <p:pic>
        <p:nvPicPr>
          <p:cNvPr id="18" name="Picture 17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AA8EB25B-A541-89EC-008F-8482F6377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25" y="2043143"/>
            <a:ext cx="1952031" cy="190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335CCC-CA52-A96C-DBCE-D947DCA45D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0A5215-D5B3-73BD-2361-B09FEF15B41D}"/>
              </a:ext>
            </a:extLst>
          </p:cNvPr>
          <p:cNvSpPr txBox="1"/>
          <p:nvPr/>
        </p:nvSpPr>
        <p:spPr>
          <a:xfrm>
            <a:off x="1294410" y="4753456"/>
            <a:ext cx="9880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2400" b="1" dirty="0" err="1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Wagenveld</a:t>
            </a:r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Cruz Mario </a:t>
            </a:r>
            <a:r>
              <a:rPr lang="en-US" sz="2400" b="1" dirty="0">
                <a:solidFill>
                  <a:srgbClr val="00157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Paniagua, </a:t>
            </a:r>
            <a:r>
              <a:rPr lang="en-US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Ron Anderson</a:t>
            </a:r>
            <a:endParaRPr lang="en-US" sz="2400" b="1" dirty="0">
              <a:solidFill>
                <a:srgbClr val="00157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Catalizadores Globales Para Plantación De Iglesias</a:t>
            </a:r>
            <a:endParaRPr lang="en-A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89179-9ED1-A6DF-B59D-250E8454D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284" y="619494"/>
            <a:ext cx="3889734" cy="3889734"/>
          </a:xfrm>
          <a:prstGeom prst="rect">
            <a:avLst/>
          </a:prstGeom>
        </p:spPr>
      </p:pic>
      <p:sp>
        <p:nvSpPr>
          <p:cNvPr id="8" name="Google Shape;128;p16">
            <a:extLst>
              <a:ext uri="{FF2B5EF4-FFF2-40B4-BE49-F238E27FC236}">
                <a16:creationId xmlns:a16="http://schemas.microsoft.com/office/drawing/2014/main" id="{EE27F096-EC04-E6C7-9D1B-F07A7F7D010C}"/>
              </a:ext>
            </a:extLst>
          </p:cNvPr>
          <p:cNvSpPr/>
          <p:nvPr/>
        </p:nvSpPr>
        <p:spPr>
          <a:xfrm>
            <a:off x="0" y="6508750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448A7F-DE94-D02B-4C19-F98305FE0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23" y="619494"/>
            <a:ext cx="3889734" cy="3889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7A1426-B0DD-65C7-5158-12B162DB4D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132" y="619497"/>
            <a:ext cx="3889735" cy="3889735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7CCCB12A-5A4F-BE5B-285E-5723243D2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41" y="5715001"/>
            <a:ext cx="2063684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EBA9BE85-FB1D-06F2-F3E5-856173F285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950" y="-367853"/>
            <a:ext cx="7356050" cy="55170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B87004-A8A6-2883-4AD6-1289137C415E}"/>
              </a:ext>
            </a:extLst>
          </p:cNvPr>
          <p:cNvSpPr/>
          <p:nvPr/>
        </p:nvSpPr>
        <p:spPr>
          <a:xfrm>
            <a:off x="-2266" y="0"/>
            <a:ext cx="5167389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90DC5-DC76-2971-566C-C8CD3A01073B}"/>
              </a:ext>
            </a:extLst>
          </p:cNvPr>
          <p:cNvSpPr txBox="1"/>
          <p:nvPr/>
        </p:nvSpPr>
        <p:spPr>
          <a:xfrm>
            <a:off x="-2266" y="2598154"/>
            <a:ext cx="5165123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419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Mesa de Trabajo</a:t>
            </a:r>
          </a:p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419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en Puerto Rico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Picture 3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E7973F1-FD97-4739-45A0-F1EBD4642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88" y="5497715"/>
            <a:ext cx="2886772" cy="8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B87004-A8A6-2883-4AD6-1289137C415E}"/>
              </a:ext>
            </a:extLst>
          </p:cNvPr>
          <p:cNvSpPr/>
          <p:nvPr/>
        </p:nvSpPr>
        <p:spPr>
          <a:xfrm>
            <a:off x="-26979" y="0"/>
            <a:ext cx="5167389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90DC5-DC76-2971-566C-C8CD3A01073B}"/>
              </a:ext>
            </a:extLst>
          </p:cNvPr>
          <p:cNvSpPr txBox="1"/>
          <p:nvPr/>
        </p:nvSpPr>
        <p:spPr>
          <a:xfrm>
            <a:off x="-123985" y="2556860"/>
            <a:ext cx="5140410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indent="-228600" algn="ctr" defTabSz="457200">
              <a:lnSpc>
                <a:spcPct val="120000"/>
              </a:lnSpc>
              <a:tabLst>
                <a:tab pos="457200" algn="l"/>
              </a:tabLst>
              <a:defRPr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419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Mesa de Trabajo en República Dominicana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2ACBE65-311F-83CF-5431-80AC3794B9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0410" y="0"/>
            <a:ext cx="7051589" cy="3966519"/>
          </a:xfrm>
          <a:prstGeom prst="rect">
            <a:avLst/>
          </a:prstGeom>
        </p:spPr>
      </p:pic>
      <p:pic>
        <p:nvPicPr>
          <p:cNvPr id="2" name="Picture 1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C55A231-6624-A4A4-79CB-DFC0BE195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68" y="4934186"/>
            <a:ext cx="3145852" cy="9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9B9DC4-8609-237F-3C8A-88D9B996F257}"/>
              </a:ext>
            </a:extLst>
          </p:cNvPr>
          <p:cNvSpPr/>
          <p:nvPr/>
        </p:nvSpPr>
        <p:spPr>
          <a:xfrm>
            <a:off x="0" y="-32130"/>
            <a:ext cx="12192000" cy="1539653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519" y="3025349"/>
            <a:ext cx="1657296" cy="16572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663" y="3260875"/>
            <a:ext cx="1449854" cy="11862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185" y="3140501"/>
            <a:ext cx="866514" cy="1361017"/>
          </a:xfrm>
          <a:prstGeom prst="rect">
            <a:avLst/>
          </a:prstGeom>
        </p:spPr>
      </p:pic>
      <p:pic>
        <p:nvPicPr>
          <p:cNvPr id="1026" name="Picture 2" descr="Asambleas de Dios no tiene candidatos; llama a votar el 15 de mayo |  Evidencias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5663" y="5316963"/>
            <a:ext cx="1053397" cy="86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122" y="3239503"/>
            <a:ext cx="1157703" cy="11577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876" y="5256795"/>
            <a:ext cx="1400074" cy="104303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119" y="3239504"/>
            <a:ext cx="1157702" cy="1157703"/>
          </a:xfrm>
          <a:prstGeom prst="rect">
            <a:avLst/>
          </a:prstGeom>
        </p:spPr>
      </p:pic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52057"/>
              </p:ext>
            </p:extLst>
          </p:nvPr>
        </p:nvGraphicFramePr>
        <p:xfrm>
          <a:off x="6032656" y="5236144"/>
          <a:ext cx="1349808" cy="104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7543546" imgH="5829097" progId="AcroExch.Document.7">
                  <p:embed/>
                </p:oleObj>
              </mc:Choice>
              <mc:Fallback>
                <p:oleObj name="Acrobat Document" r:id="rId9" imgW="7543546" imgH="5829097" progId="AcroExch.Document.7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2656" y="5236144"/>
                        <a:ext cx="1349808" cy="1043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561" y="5256795"/>
            <a:ext cx="1043032" cy="1043032"/>
          </a:xfrm>
          <a:prstGeom prst="rect">
            <a:avLst/>
          </a:prstGeom>
        </p:spPr>
      </p:pic>
      <p:pic>
        <p:nvPicPr>
          <p:cNvPr id="16" name="Imagen 5">
            <a:extLst>
              <a:ext uri="{FF2B5EF4-FFF2-40B4-BE49-F238E27FC236}">
                <a16:creationId xmlns:a16="http://schemas.microsoft.com/office/drawing/2014/main" id="{06414CFC-8860-6F29-DD7F-6AFAD8784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739" y="3340401"/>
            <a:ext cx="962131" cy="955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ED135B-5EAC-7470-FA2D-2143079A259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224" y="1863399"/>
            <a:ext cx="2435626" cy="6430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284B3B-1D46-AA9F-7E9C-416A80D9014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2933" y="5316963"/>
            <a:ext cx="1826056" cy="1050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6C9A42-812B-0A4C-A09D-CFDC9B085B4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026" y="1661161"/>
            <a:ext cx="1430806" cy="8610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2F5D6F-A9D5-EA70-4B8C-D8B3D88326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805" y="1785509"/>
            <a:ext cx="2198760" cy="656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2FAE5-B902-27DA-AC73-E729F4AEDB8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633" y="5218038"/>
            <a:ext cx="962131" cy="10967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B65706-5A3C-9D75-A640-D07AAC944C8F}"/>
              </a:ext>
            </a:extLst>
          </p:cNvPr>
          <p:cNvSpPr txBox="1"/>
          <p:nvPr/>
        </p:nvSpPr>
        <p:spPr>
          <a:xfrm>
            <a:off x="-83128" y="318578"/>
            <a:ext cx="123582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1570"/>
                </a:solidFill>
                <a:latin typeface="Arial" panose="020B0604020202020204" pitchFamily="34" charset="0"/>
              </a:rPr>
              <a:t>Otro</a:t>
            </a:r>
            <a:r>
              <a:rPr lang="en-US" sz="2600" b="1" dirty="0">
                <a:solidFill>
                  <a:srgbClr val="001570"/>
                </a:solidFill>
                <a:latin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1570"/>
                </a:solidFill>
                <a:latin typeface="Arial" panose="020B0604020202020204" pitchFamily="34" charset="0"/>
              </a:rPr>
              <a:t>ejemplo</a:t>
            </a:r>
            <a:r>
              <a:rPr lang="en-US" sz="2600" b="1" dirty="0">
                <a:solidFill>
                  <a:srgbClr val="001570"/>
                </a:solidFill>
                <a:latin typeface="Arial" panose="020B0604020202020204" pitchFamily="34" charset="0"/>
              </a:rPr>
              <a:t>:</a:t>
            </a:r>
          </a:p>
          <a:p>
            <a:pPr algn="ctr"/>
            <a:r>
              <a:rPr lang="es-419" sz="2400" b="1" dirty="0">
                <a:solidFill>
                  <a:srgbClr val="001570"/>
                </a:solidFill>
                <a:latin typeface="Arial" panose="020B0604020202020204" pitchFamily="34" charset="0"/>
              </a:rPr>
              <a:t>República Dominicana: muchas denominaciones y redes </a:t>
            </a:r>
            <a:r>
              <a:rPr lang="en-CA" sz="2400" b="1" dirty="0">
                <a:solidFill>
                  <a:schemeClr val="bg1"/>
                </a:solidFill>
                <a:latin typeface="Arial" panose="020B0604020202020204" pitchFamily="34" charset="0"/>
              </a:rPr>
              <a:t>– ¡Un solo </a:t>
            </a:r>
            <a:r>
              <a:rPr lang="en-CA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objetivo</a:t>
            </a:r>
            <a:r>
              <a:rPr lang="en-CA" sz="2400" b="1" dirty="0">
                <a:solidFill>
                  <a:schemeClr val="bg1"/>
                </a:solidFill>
                <a:latin typeface="Arial" panose="020B0604020202020204" pitchFamily="34" charset="0"/>
              </a:rPr>
              <a:t>!</a:t>
            </a:r>
            <a:endParaRPr lang="en-US" sz="2400" b="1" kern="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Picture 16" descr="A close-up of a sign&#10;&#10;Description automatically generated">
            <a:extLst>
              <a:ext uri="{FF2B5EF4-FFF2-40B4-BE49-F238E27FC236}">
                <a16:creationId xmlns:a16="http://schemas.microsoft.com/office/drawing/2014/main" id="{DDA72792-DBEE-E93A-4BA5-32A5B2A1DD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95" y="1917917"/>
            <a:ext cx="2063684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435D08-8C25-A802-1CC9-7CD7D8513C84}"/>
              </a:ext>
            </a:extLst>
          </p:cNvPr>
          <p:cNvSpPr/>
          <p:nvPr/>
        </p:nvSpPr>
        <p:spPr>
          <a:xfrm>
            <a:off x="-4531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95;p14">
            <a:extLst>
              <a:ext uri="{FF2B5EF4-FFF2-40B4-BE49-F238E27FC236}">
                <a16:creationId xmlns:a16="http://schemas.microsoft.com/office/drawing/2014/main" id="{58CB047E-989D-AE89-9A7E-C7F2B42A0807}"/>
              </a:ext>
            </a:extLst>
          </p:cNvPr>
          <p:cNvSpPr txBox="1"/>
          <p:nvPr/>
        </p:nvSpPr>
        <p:spPr>
          <a:xfrm>
            <a:off x="445750" y="1996036"/>
            <a:ext cx="5297403" cy="420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2da Mesa Redonda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s-419" sz="2100" dirty="0">
                <a:latin typeface="Arial" panose="020B0604020202020204" pitchFamily="34" charset="0"/>
                <a:cs typeface="Arial" panose="020B0604020202020204" pitchFamily="34" charset="0"/>
              </a:rPr>
              <a:t>78 líderes de diferentes denominaciones y ministerios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ministerios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organizaciones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representados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s-419" sz="2100" dirty="0">
                <a:latin typeface="Arial" panose="020B0604020202020204" pitchFamily="34" charset="0"/>
                <a:cs typeface="Arial" panose="020B0604020202020204" pitchFamily="34" charset="0"/>
              </a:rPr>
              <a:t>Cada organización tuvo la oportunidad de compartir sus esfuerzos y estrategias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s-419" sz="2100" dirty="0">
                <a:latin typeface="Arial" panose="020B0604020202020204" pitchFamily="34" charset="0"/>
                <a:cs typeface="Arial" panose="020B0604020202020204" pitchFamily="34" charset="0"/>
              </a:rPr>
              <a:t>Todas las organizaciones marcadas en el mapa donde están trabajando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735" y="0"/>
            <a:ext cx="6098265" cy="4573700"/>
          </a:xfrm>
          <a:prstGeom prst="rect">
            <a:avLst/>
          </a:prstGeom>
        </p:spPr>
      </p:pic>
      <p:sp>
        <p:nvSpPr>
          <p:cNvPr id="94" name="Google Shape;94;p14"/>
          <p:cNvSpPr txBox="1"/>
          <p:nvPr/>
        </p:nvSpPr>
        <p:spPr>
          <a:xfrm>
            <a:off x="729999" y="1269914"/>
            <a:ext cx="2198939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400" b="1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Camboya</a:t>
            </a:r>
            <a:endParaRPr lang="en-US" sz="24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B4510-FEFB-AFE5-F190-A9A46EAA1DCE}"/>
              </a:ext>
            </a:extLst>
          </p:cNvPr>
          <p:cNvSpPr txBox="1"/>
          <p:nvPr/>
        </p:nvSpPr>
        <p:spPr>
          <a:xfrm>
            <a:off x="631488" y="662703"/>
            <a:ext cx="378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Otros</a:t>
            </a:r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ejemplos</a:t>
            </a:r>
            <a:endParaRPr lang="en-AR" sz="24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Picture 1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E192625-BB8E-FF2F-09F6-6D20AAA79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08" y="5230614"/>
            <a:ext cx="3023932" cy="92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23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F13CE8-E954-6180-01BD-C41333F5B739}"/>
              </a:ext>
            </a:extLst>
          </p:cNvPr>
          <p:cNvSpPr/>
          <p:nvPr/>
        </p:nvSpPr>
        <p:spPr>
          <a:xfrm>
            <a:off x="-2266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CC6DF1B8-3D40-64FB-A5F2-BA077C9CC85A}"/>
              </a:ext>
            </a:extLst>
          </p:cNvPr>
          <p:cNvSpPr txBox="1"/>
          <p:nvPr/>
        </p:nvSpPr>
        <p:spPr>
          <a:xfrm>
            <a:off x="-2266" y="3047863"/>
            <a:ext cx="3126258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Camboya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AF5D45FE-13B7-1207-E244-0F5EBA6D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259" y="0"/>
            <a:ext cx="9161764" cy="68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7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DD0EC-FCA5-CE42-F999-13931BD4FB32}"/>
              </a:ext>
            </a:extLst>
          </p:cNvPr>
          <p:cNvSpPr/>
          <p:nvPr/>
        </p:nvSpPr>
        <p:spPr>
          <a:xfrm>
            <a:off x="-2266" y="6661"/>
            <a:ext cx="12194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94;p14">
            <a:extLst>
              <a:ext uri="{FF2B5EF4-FFF2-40B4-BE49-F238E27FC236}">
                <a16:creationId xmlns:a16="http://schemas.microsoft.com/office/drawing/2014/main" id="{FF95DF06-388A-4820-F34F-0CC69D13BE35}"/>
              </a:ext>
            </a:extLst>
          </p:cNvPr>
          <p:cNvSpPr txBox="1"/>
          <p:nvPr/>
        </p:nvSpPr>
        <p:spPr>
          <a:xfrm>
            <a:off x="7085405" y="893695"/>
            <a:ext cx="268196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Tanzanía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5D960-E659-6A06-FBF3-7E6E213E24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903" y="1937501"/>
            <a:ext cx="8192097" cy="49204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D4C69E-1AE4-FB20-412E-FF98F3D4DC39}"/>
              </a:ext>
            </a:extLst>
          </p:cNvPr>
          <p:cNvSpPr/>
          <p:nvPr/>
        </p:nvSpPr>
        <p:spPr>
          <a:xfrm>
            <a:off x="158497" y="237687"/>
            <a:ext cx="5648328" cy="5648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AF961-1521-09BD-78FD-834951575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29" y="310841"/>
            <a:ext cx="5474043" cy="54740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6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CC6DF1B8-3D40-64FB-A5F2-BA077C9CC85A}"/>
              </a:ext>
            </a:extLst>
          </p:cNvPr>
          <p:cNvSpPr txBox="1"/>
          <p:nvPr/>
        </p:nvSpPr>
        <p:spPr>
          <a:xfrm>
            <a:off x="-2266" y="3047863"/>
            <a:ext cx="376674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28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  <a:sym typeface="Exo 2"/>
              </a:rPr>
              <a:t>Tanzania</a:t>
            </a:r>
            <a:endParaRPr lang="en-US" sz="28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1FF36-DFCB-B205-0311-354B763F11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843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8F4FB7-F8E8-8077-5E85-617506EE870B}"/>
              </a:ext>
            </a:extLst>
          </p:cNvPr>
          <p:cNvSpPr/>
          <p:nvPr/>
        </p:nvSpPr>
        <p:spPr>
          <a:xfrm>
            <a:off x="-26978" y="0"/>
            <a:ext cx="12218977" cy="5160199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7CD9DF-5499-2419-0626-5427295C7D87}"/>
              </a:ext>
            </a:extLst>
          </p:cNvPr>
          <p:cNvSpPr txBox="1"/>
          <p:nvPr/>
        </p:nvSpPr>
        <p:spPr>
          <a:xfrm>
            <a:off x="774192" y="1056605"/>
            <a:ext cx="106436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Nuestro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objetivo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específico</a:t>
            </a:r>
            <a:r>
              <a:rPr lang="en-US" sz="3200" b="1" dirty="0">
                <a:solidFill>
                  <a:schemeClr val="bg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:</a:t>
            </a:r>
          </a:p>
          <a:p>
            <a:pPr algn="ctr"/>
            <a:endParaRPr lang="en-US" sz="3200" b="1" dirty="0">
              <a:solidFill>
                <a:schemeClr val="bg1"/>
              </a:solidFill>
              <a:effectLst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s-419" sz="32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una mesa redonda eficaz de formación de discípulos y plantación de iglesias en cada nación, apoyada por reuniones de colaboración regionales.</a:t>
            </a:r>
            <a:endParaRPr lang="en-US" sz="3200" b="1" dirty="0">
              <a:solidFill>
                <a:srgbClr val="00157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A3B8E9DB-A2C5-D7AB-A7B5-2FB04B649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96" y="5637510"/>
            <a:ext cx="2623325" cy="716796"/>
          </a:xfrm>
          <a:prstGeom prst="rect">
            <a:avLst/>
          </a:prstGeom>
        </p:spPr>
      </p:pic>
      <p:pic>
        <p:nvPicPr>
          <p:cNvPr id="5" name="Picture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7832F34F-6665-F6B8-4D8D-B4B6FC65E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24" y="5563426"/>
            <a:ext cx="2932492" cy="89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068934-7591-31A3-0AD9-8787F98B6E50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51EB1-0D79-C5F7-1C97-411250CAEDFF}"/>
              </a:ext>
            </a:extLst>
          </p:cNvPr>
          <p:cNvSpPr txBox="1">
            <a:spLocks/>
          </p:cNvSpPr>
          <p:nvPr/>
        </p:nvSpPr>
        <p:spPr>
          <a:xfrm>
            <a:off x="227466" y="1144027"/>
            <a:ext cx="5638800" cy="13615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Convenio</a:t>
            </a:r>
            <a:r>
              <a:rPr lang="en-US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colaborativo</a:t>
            </a:r>
            <a:r>
              <a:rPr lang="en-US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br>
              <a:rPr lang="en-US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 </a:t>
            </a:r>
            <a:r>
              <a:rPr lang="en-US" sz="28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una</a:t>
            </a:r>
            <a:r>
              <a:rPr lang="en-US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página</a:t>
            </a:r>
            <a:endParaRPr lang="en-CA" sz="2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F46C-F4F7-D3C3-71D1-7B8A33A65689}"/>
              </a:ext>
            </a:extLst>
          </p:cNvPr>
          <p:cNvSpPr txBox="1">
            <a:spLocks/>
          </p:cNvSpPr>
          <p:nvPr/>
        </p:nvSpPr>
        <p:spPr>
          <a:xfrm>
            <a:off x="6651731" y="686159"/>
            <a:ext cx="4912807" cy="497361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419" sz="11200" dirty="0">
                <a:latin typeface="Arial" panose="020B0604020202020204" pitchFamily="34" charset="0"/>
                <a:cs typeface="Arial" panose="020B0604020202020204" pitchFamily="34" charset="0"/>
              </a:rPr>
              <a:t>Junto con esta presentación en PowerPoint se encuentra disponible un documento con una invitación a </a:t>
            </a:r>
            <a:r>
              <a:rPr lang="es-419" sz="11200" b="1" dirty="0">
                <a:solidFill>
                  <a:srgbClr val="2D8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colaborar para saturar </a:t>
            </a:r>
            <a:r>
              <a:rPr lang="es-419" sz="11200" dirty="0">
                <a:latin typeface="Arial" panose="020B0604020202020204" pitchFamily="34" charset="0"/>
                <a:cs typeface="Arial" panose="020B0604020202020204" pitchFamily="34" charset="0"/>
              </a:rPr>
              <a:t>las naciones con iglesias que hagan discípulos. Este documento de una página proporciona un acuerdo general que pueden firmar quienes deseen colaborar juntos.</a:t>
            </a: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B4F42-1DAD-3C8B-3A05-5B64C40A5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058" y="2490617"/>
            <a:ext cx="3285590" cy="3285590"/>
          </a:xfrm>
          <a:prstGeom prst="rect">
            <a:avLst/>
          </a:prstGeom>
        </p:spPr>
      </p:pic>
      <p:pic>
        <p:nvPicPr>
          <p:cNvPr id="4" name="Picture 3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1F474DB4-A3EF-FC3B-C543-1C6E025D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716" y="5724144"/>
            <a:ext cx="2228753" cy="6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5F6A1-FC2F-D113-63CA-C3979A7F7226}"/>
              </a:ext>
            </a:extLst>
          </p:cNvPr>
          <p:cNvSpPr/>
          <p:nvPr/>
        </p:nvSpPr>
        <p:spPr>
          <a:xfrm>
            <a:off x="0" y="17"/>
            <a:ext cx="12192000" cy="3306655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C5F6F-3716-2DB2-3B32-8F78ED33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653933"/>
            <a:ext cx="11625942" cy="2304716"/>
          </a:xfrm>
        </p:spPr>
        <p:txBody>
          <a:bodyPr>
            <a:normAutofit fontScale="90000"/>
          </a:bodyPr>
          <a:lstStyle/>
          <a:p>
            <a:pPr algn="ctr"/>
            <a:r>
              <a:rPr lang="es-419" sz="31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Colaborar para saturar nos invita a trabajar y orar por…</a:t>
            </a:r>
            <a:br>
              <a:rPr lang="en-CA" sz="30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0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CA" sz="3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CA" sz="3100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Progresio</a:t>
            </a:r>
            <a:br>
              <a:rPr lang="en-CA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3100" dirty="0">
                <a:latin typeface="Arial" panose="020B0604020202020204" pitchFamily="34" charset="0"/>
                <a:cs typeface="Arial" panose="020B0604020202020204" pitchFamily="34" charset="0"/>
              </a:rPr>
              <a:t>Es decir, una salud creciente en las cuatro etapas de colaboración.</a:t>
            </a:r>
            <a:endParaRPr lang="en-CA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A7027FA-3468-1AA7-0DAB-D5E8D6F36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488634"/>
              </p:ext>
            </p:extLst>
          </p:nvPr>
        </p:nvGraphicFramePr>
        <p:xfrm>
          <a:off x="1265425" y="3551328"/>
          <a:ext cx="9447604" cy="2958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0499">
                  <a:extLst>
                    <a:ext uri="{9D8B030D-6E8A-4147-A177-3AD203B41FA5}">
                      <a16:colId xmlns:a16="http://schemas.microsoft.com/office/drawing/2014/main" val="3104849996"/>
                    </a:ext>
                  </a:extLst>
                </a:gridCol>
                <a:gridCol w="1854470">
                  <a:extLst>
                    <a:ext uri="{9D8B030D-6E8A-4147-A177-3AD203B41FA5}">
                      <a16:colId xmlns:a16="http://schemas.microsoft.com/office/drawing/2014/main" val="3950925773"/>
                    </a:ext>
                  </a:extLst>
                </a:gridCol>
                <a:gridCol w="2175220">
                  <a:extLst>
                    <a:ext uri="{9D8B030D-6E8A-4147-A177-3AD203B41FA5}">
                      <a16:colId xmlns:a16="http://schemas.microsoft.com/office/drawing/2014/main" val="3497219554"/>
                    </a:ext>
                  </a:extLst>
                </a:gridCol>
                <a:gridCol w="2467415">
                  <a:extLst>
                    <a:ext uri="{9D8B030D-6E8A-4147-A177-3AD203B41FA5}">
                      <a16:colId xmlns:a16="http://schemas.microsoft.com/office/drawing/2014/main" val="1914574584"/>
                    </a:ext>
                  </a:extLst>
                </a:gridCol>
              </a:tblGrid>
              <a:tr h="2018198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Liderazgo</a:t>
                      </a:r>
                      <a:endParaRPr lang="en-CA" sz="2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Equipo/</a:t>
                      </a:r>
                      <a:r>
                        <a:rPr lang="en-CA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Catalizadores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Información</a:t>
                      </a:r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Estratégica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Encuentros </a:t>
                      </a:r>
                      <a:r>
                        <a:rPr lang="en-CA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Nacionales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Sistemas</a:t>
                      </a:r>
                    </a:p>
                    <a:p>
                      <a:pPr algn="ctr" fontAlgn="ctr"/>
                      <a:r>
                        <a:rPr lang="en-CA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Herramientas</a:t>
                      </a:r>
                      <a:r>
                        <a:rPr lang="en-CA" sz="2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CA" sz="24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Capacitación</a:t>
                      </a:r>
                      <a:endParaRPr lang="en-C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16336661"/>
                  </a:ext>
                </a:extLst>
              </a:tr>
              <a:tr h="470141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967242"/>
                  </a:ext>
                </a:extLst>
              </a:tr>
              <a:tr h="470141"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92D05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92D05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1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5730749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2E1F7F32-D433-1367-AFB9-F18B717CA7B5}"/>
              </a:ext>
            </a:extLst>
          </p:cNvPr>
          <p:cNvSpPr/>
          <p:nvPr/>
        </p:nvSpPr>
        <p:spPr>
          <a:xfrm>
            <a:off x="5649194" y="1248137"/>
            <a:ext cx="867635" cy="86763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FA673-1E2C-9FEA-48A9-F4579C1750C4}"/>
              </a:ext>
            </a:extLst>
          </p:cNvPr>
          <p:cNvSpPr txBox="1"/>
          <p:nvPr/>
        </p:nvSpPr>
        <p:spPr>
          <a:xfrm>
            <a:off x="5649193" y="1358789"/>
            <a:ext cx="86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D873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80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28;p16">
            <a:extLst>
              <a:ext uri="{FF2B5EF4-FFF2-40B4-BE49-F238E27FC236}">
                <a16:creationId xmlns:a16="http://schemas.microsoft.com/office/drawing/2014/main" id="{25F935A0-9904-C94B-6711-B27D6502BA0B}"/>
              </a:ext>
            </a:extLst>
          </p:cNvPr>
          <p:cNvSpPr/>
          <p:nvPr/>
        </p:nvSpPr>
        <p:spPr>
          <a:xfrm>
            <a:off x="0" y="6508750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3979C-1173-1B16-BA0C-F0B2F8BBF1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7E55F7E8-8BBE-6106-3002-34FE92B612E5}"/>
              </a:ext>
            </a:extLst>
          </p:cNvPr>
          <p:cNvSpPr txBox="1"/>
          <p:nvPr/>
        </p:nvSpPr>
        <p:spPr>
          <a:xfrm>
            <a:off x="-2" y="819301"/>
            <a:ext cx="12192000" cy="457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33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  <a:sym typeface="Exo 2"/>
              </a:rPr>
              <a:t>Nuestro </a:t>
            </a:r>
            <a:r>
              <a:rPr lang="en-US" sz="3300" b="1" dirty="0" err="1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  <a:sym typeface="Exo 2"/>
              </a:rPr>
              <a:t>Propósito</a:t>
            </a:r>
            <a:endParaRPr lang="en-US" sz="33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8FE4B9-B906-8F72-19CB-98C9681BE4B1}"/>
              </a:ext>
            </a:extLst>
          </p:cNvPr>
          <p:cNvSpPr txBox="1"/>
          <p:nvPr/>
        </p:nvSpPr>
        <p:spPr>
          <a:xfrm>
            <a:off x="0" y="1931208"/>
            <a:ext cx="1219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Red de Temas de Plantación de Iglesias de Lausana es una red abierta, neutral y no transaccional que se encuentra en una posición única para conectar un amplio espectro de personas influyentes e ideas en torno al tema de la Plantación de Iglesias por Saturación. Busca actuar como catalizador para ayudar a la iglesia mundial a desarrollar un camino claro para el establecimiento de procesos nacionales de Plantación de Iglesias por Saturación.</a:t>
            </a:r>
            <a:endParaRPr lang="en-US" sz="28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F739CFCF-2A7F-A28A-F0E9-969247EAE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41" y="5715001"/>
            <a:ext cx="2063684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text and a green ribbon&#10;&#10;Description automatically generated">
            <a:extLst>
              <a:ext uri="{FF2B5EF4-FFF2-40B4-BE49-F238E27FC236}">
                <a16:creationId xmlns:a16="http://schemas.microsoft.com/office/drawing/2014/main" id="{7CEB12D6-39D3-DB9E-5652-EDBFBB87C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91" y="0"/>
            <a:ext cx="5107418" cy="67008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AE3D37-B6DA-E9F8-1A07-7D483FB514CE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49371-D964-7FE8-38A5-E5DC51576E08}"/>
              </a:ext>
            </a:extLst>
          </p:cNvPr>
          <p:cNvSpPr txBox="1"/>
          <p:nvPr/>
        </p:nvSpPr>
        <p:spPr>
          <a:xfrm>
            <a:off x="0" y="2586446"/>
            <a:ext cx="6095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Multiplicación de iglesias y formación de discípulos</a:t>
            </a: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n-CA" sz="2800" b="1" dirty="0">
                <a:solidFill>
                  <a:schemeClr val="bg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En mi </a:t>
            </a:r>
            <a:r>
              <a:rPr lang="en-CA" sz="2800" b="1" dirty="0" err="1">
                <a:solidFill>
                  <a:schemeClr val="bg1"/>
                </a:solidFill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país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87E5BF-4BC1-F0DB-1994-DFDAE888FA1B}"/>
              </a:ext>
            </a:extLst>
          </p:cNvPr>
          <p:cNvSpPr/>
          <p:nvPr/>
        </p:nvSpPr>
        <p:spPr>
          <a:xfrm>
            <a:off x="6510528" y="182880"/>
            <a:ext cx="5376672" cy="6492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EFB750-0DCB-1673-FAEE-37FA05955A3A}"/>
              </a:ext>
            </a:extLst>
          </p:cNvPr>
          <p:cNvSpPr/>
          <p:nvPr/>
        </p:nvSpPr>
        <p:spPr>
          <a:xfrm>
            <a:off x="-2267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868" y="567002"/>
            <a:ext cx="5472255" cy="5924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Colaborar para saturar nos invita a trabajar y orar por…</a:t>
            </a:r>
            <a:br>
              <a:rPr lang="en-CA" sz="3200" dirty="0">
                <a:latin typeface="+mn-lt"/>
              </a:rPr>
            </a:br>
            <a:br>
              <a:rPr lang="en-CA" sz="3200" dirty="0">
                <a:latin typeface="+mn-lt"/>
              </a:rPr>
            </a:br>
            <a:br>
              <a:rPr lang="en-CA" sz="32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</a:br>
            <a:r>
              <a:rPr lang="es-419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Colaboración sana y efectiva en 200 naciones.</a:t>
            </a:r>
            <a:br>
              <a:rPr lang="en-CA" sz="3200" dirty="0">
                <a:solidFill>
                  <a:schemeClr val="tx2"/>
                </a:solidFill>
                <a:latin typeface="+mn-lt"/>
                <a:cs typeface="Calibri" panose="020F0502020204030204" pitchFamily="34" charset="0"/>
              </a:rPr>
            </a:br>
            <a:endParaRPr lang="en-CA" sz="3200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CEC3E9-31CB-6F12-AE0F-A9BBF8C29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055" y="12206"/>
            <a:ext cx="6098266" cy="3213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6C6967-ADF4-9039-16D2-1F981314973B}"/>
              </a:ext>
            </a:extLst>
          </p:cNvPr>
          <p:cNvSpPr txBox="1"/>
          <p:nvPr/>
        </p:nvSpPr>
        <p:spPr>
          <a:xfrm>
            <a:off x="6665010" y="3405584"/>
            <a:ext cx="50815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200" dirty="0">
                <a:latin typeface="Arial" panose="020B0604020202020204" pitchFamily="34" charset="0"/>
                <a:cs typeface="Arial" panose="020B0604020202020204" pitchFamily="34" charset="0"/>
              </a:rPr>
              <a:t>Los líderes de la iglesia en cada nación están apasionadamente activos en colaboración para una multiplicación efectiva de la iglesia “para que todos sepan” en respuesta a la oración de Jesús en Juan 17</a:t>
            </a:r>
            <a:r>
              <a:rPr lang="en-CA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37EE4D-3B79-46B3-2576-3809C4EB9A7B}"/>
              </a:ext>
            </a:extLst>
          </p:cNvPr>
          <p:cNvGrpSpPr/>
          <p:nvPr/>
        </p:nvGrpSpPr>
        <p:grpSpPr>
          <a:xfrm>
            <a:off x="2641817" y="2995182"/>
            <a:ext cx="878356" cy="867636"/>
            <a:chOff x="2590495" y="2667300"/>
            <a:chExt cx="878356" cy="8676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5F906D-A91C-ECB4-BAD2-4D6BAEB23B4B}"/>
                </a:ext>
              </a:extLst>
            </p:cNvPr>
            <p:cNvSpPr/>
            <p:nvPr/>
          </p:nvSpPr>
          <p:spPr>
            <a:xfrm>
              <a:off x="2590495" y="2667300"/>
              <a:ext cx="867635" cy="8676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62727D-8F52-D302-75A6-260FA7B95E52}"/>
                </a:ext>
              </a:extLst>
            </p:cNvPr>
            <p:cNvSpPr txBox="1"/>
            <p:nvPr/>
          </p:nvSpPr>
          <p:spPr>
            <a:xfrm>
              <a:off x="2601216" y="2782669"/>
              <a:ext cx="867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D873C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</a:t>
              </a:r>
            </a:p>
          </p:txBody>
        </p:sp>
      </p:grpSp>
      <p:pic>
        <p:nvPicPr>
          <p:cNvPr id="6" name="Picture 5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223F5EC5-FF05-2D85-8A95-D4436A859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028" y="5678208"/>
            <a:ext cx="2856292" cy="87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4F30A2-4CE1-F912-D7B3-440E5C47B20A}"/>
              </a:ext>
            </a:extLst>
          </p:cNvPr>
          <p:cNvSpPr/>
          <p:nvPr/>
        </p:nvSpPr>
        <p:spPr>
          <a:xfrm>
            <a:off x="-7830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619" y="642937"/>
            <a:ext cx="5548140" cy="5572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419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Colaborar para saturar nos invita a trabajar y orar por…</a:t>
            </a:r>
            <a:br>
              <a:rPr lang="en-CA" sz="2800" dirty="0">
                <a:latin typeface="+mn-lt"/>
              </a:rPr>
            </a:br>
            <a:br>
              <a:rPr lang="en-CA" sz="2800" dirty="0">
                <a:latin typeface="+mn-lt"/>
              </a:rPr>
            </a:br>
            <a:br>
              <a:rPr lang="en-CA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A" sz="2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Redes </a:t>
            </a:r>
            <a:r>
              <a:rPr lang="en-CA" sz="2800" b="1" dirty="0" err="1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regionales</a:t>
            </a:r>
            <a:r>
              <a:rPr lang="en-CA" sz="2800" b="1" dirty="0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 de </a:t>
            </a:r>
            <a:r>
              <a:rPr lang="en-CA" sz="2800" b="1" dirty="0" err="1">
                <a:latin typeface="Arial Black" panose="020B0604020202020204" pitchFamily="34" charset="0"/>
                <a:ea typeface="Calibri" panose="020F0502020204030204" pitchFamily="34" charset="0"/>
                <a:cs typeface="Arial Black" panose="020B0604020202020204" pitchFamily="34" charset="0"/>
              </a:rPr>
              <a:t>apoyo</a:t>
            </a:r>
            <a:b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419" sz="2800" dirty="0">
                <a:latin typeface="Arial" panose="020B0604020202020204" pitchFamily="34" charset="0"/>
                <a:cs typeface="Arial" panose="020B0604020202020204" pitchFamily="34" charset="0"/>
              </a:rPr>
              <a:t>para el aprendizaje y el estímulo compartidos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Próxima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global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29 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octubre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77C94B-082F-AE5C-74DD-CE46B9767B7D}"/>
              </a:ext>
            </a:extLst>
          </p:cNvPr>
          <p:cNvGrpSpPr/>
          <p:nvPr/>
        </p:nvGrpSpPr>
        <p:grpSpPr>
          <a:xfrm>
            <a:off x="2688511" y="2428737"/>
            <a:ext cx="878356" cy="867636"/>
            <a:chOff x="2724650" y="1230892"/>
            <a:chExt cx="503533" cy="49738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6691BD9-C2CD-4E41-13F1-F0AE112A85C1}"/>
                </a:ext>
              </a:extLst>
            </p:cNvPr>
            <p:cNvSpPr/>
            <p:nvPr/>
          </p:nvSpPr>
          <p:spPr>
            <a:xfrm>
              <a:off x="2724650" y="1230892"/>
              <a:ext cx="497387" cy="4973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42B207-94F3-AB7C-90F7-1CABB84ABFC2}"/>
                </a:ext>
              </a:extLst>
            </p:cNvPr>
            <p:cNvSpPr txBox="1"/>
            <p:nvPr/>
          </p:nvSpPr>
          <p:spPr>
            <a:xfrm>
              <a:off x="2730796" y="1297029"/>
              <a:ext cx="497387" cy="370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D873C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</a:t>
              </a:r>
            </a:p>
          </p:txBody>
        </p:sp>
      </p:grpSp>
      <p:pic>
        <p:nvPicPr>
          <p:cNvPr id="10" name="Picture 9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B68C6020-1147-E4D2-9361-C697E6995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508" y="5546684"/>
            <a:ext cx="2688652" cy="823636"/>
          </a:xfrm>
          <a:prstGeom prst="rect">
            <a:avLst/>
          </a:prstGeom>
        </p:spPr>
      </p:pic>
      <p:pic>
        <p:nvPicPr>
          <p:cNvPr id="12" name="Picture 11" descr="A map of different countries/regions&#10;&#10;Description automatically generated">
            <a:extLst>
              <a:ext uri="{FF2B5EF4-FFF2-40B4-BE49-F238E27FC236}">
                <a16:creationId xmlns:a16="http://schemas.microsoft.com/office/drawing/2014/main" id="{DA7074A1-6EBE-2359-3FF4-862AFAC9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32" y="475488"/>
            <a:ext cx="5716776" cy="467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FAA74E-C4E4-9FEF-22E7-1BAA157168CB}"/>
              </a:ext>
            </a:extLst>
          </p:cNvPr>
          <p:cNvSpPr/>
          <p:nvPr/>
        </p:nvSpPr>
        <p:spPr>
          <a:xfrm>
            <a:off x="0" y="0"/>
            <a:ext cx="6098266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1F2C44-96A5-DBDE-042B-3850EF3BC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894" y="19692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724A2E-730F-CD0D-BB51-84DF9CB00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7108" y="946063"/>
            <a:ext cx="6130843" cy="1685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Medida</a:t>
            </a:r>
            <a:r>
              <a:rPr lang="en-US" sz="32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: </a:t>
            </a:r>
            <a:br>
              <a:rPr lang="en-US" sz="32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8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sabremos cómo estamos?</a:t>
            </a:r>
            <a:endParaRPr lang="en-CA" sz="28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4056E-BAAA-CE71-79C5-AEE602A02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68" y="2864065"/>
            <a:ext cx="5745767" cy="27238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Panel seguro para brindar una visión global de la oración continua y el apoyo a las iniciativas nacionales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Actualizado dos veces al año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Refleja la evaluación de los líderes nacionales.</a:t>
            </a: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Para mostrar frutos de la colaboración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uitfulness Part 1 | HARVEST CHURCH OF GOD">
            <a:extLst>
              <a:ext uri="{FF2B5EF4-FFF2-40B4-BE49-F238E27FC236}">
                <a16:creationId xmlns:a16="http://schemas.microsoft.com/office/drawing/2014/main" id="{55A462CA-6CA7-BE8C-2E81-BA41D6FB4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3735" y="0"/>
            <a:ext cx="6098266" cy="406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4F6FFF35-4C4F-C048-964A-420C7CC5A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08" y="4997078"/>
            <a:ext cx="2841052" cy="87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90DFC68-182C-4E04-E70A-C87F0DBF1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ECE8BE-7631-755E-18FF-120552CB98B5}"/>
              </a:ext>
            </a:extLst>
          </p:cNvPr>
          <p:cNvSpPr/>
          <p:nvPr/>
        </p:nvSpPr>
        <p:spPr>
          <a:xfrm>
            <a:off x="-1" y="0"/>
            <a:ext cx="5399903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9AB304-3182-77CF-9708-B7D59B719822}"/>
              </a:ext>
            </a:extLst>
          </p:cNvPr>
          <p:cNvSpPr txBox="1">
            <a:spLocks/>
          </p:cNvSpPr>
          <p:nvPr/>
        </p:nvSpPr>
        <p:spPr>
          <a:xfrm>
            <a:off x="742229" y="2502450"/>
            <a:ext cx="3875491" cy="26334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¡Un regalo para </a:t>
            </a:r>
            <a:r>
              <a:rPr lang="en-US" sz="4400" b="1" dirty="0" err="1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</a:t>
            </a:r>
            <a:r>
              <a:rPr lang="en-US" sz="44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!</a:t>
            </a:r>
            <a:endParaRPr lang="en-CA" sz="4400" dirty="0">
              <a:solidFill>
                <a:srgbClr val="001570"/>
              </a:solidFill>
            </a:endParaRPr>
          </a:p>
        </p:txBody>
      </p:sp>
      <p:pic>
        <p:nvPicPr>
          <p:cNvPr id="8" name="Picture 7" descr="A group of people standing in front of a white sign&#10;&#10;Description automatically generated">
            <a:extLst>
              <a:ext uri="{FF2B5EF4-FFF2-40B4-BE49-F238E27FC236}">
                <a16:creationId xmlns:a16="http://schemas.microsoft.com/office/drawing/2014/main" id="{ADD0563C-3A1A-745C-FB99-A6E215D7E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00" y="278026"/>
            <a:ext cx="4411362" cy="6301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90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B154B8-5D30-C064-891C-2E38E03EA1ED}"/>
              </a:ext>
            </a:extLst>
          </p:cNvPr>
          <p:cNvSpPr/>
          <p:nvPr/>
        </p:nvSpPr>
        <p:spPr>
          <a:xfrm>
            <a:off x="0" y="0"/>
            <a:ext cx="6501920" cy="6858000"/>
          </a:xfrm>
          <a:prstGeom prst="rect">
            <a:avLst/>
          </a:prstGeom>
          <a:solidFill>
            <a:srgbClr val="ADD1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E18BA2-DD35-E14A-530A-7419D214AA47}"/>
              </a:ext>
            </a:extLst>
          </p:cNvPr>
          <p:cNvSpPr/>
          <p:nvPr/>
        </p:nvSpPr>
        <p:spPr>
          <a:xfrm>
            <a:off x="408385" y="2994414"/>
            <a:ext cx="662032" cy="662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F85ED0-3F27-26BE-7118-BFC85EF34B60}"/>
              </a:ext>
            </a:extLst>
          </p:cNvPr>
          <p:cNvSpPr/>
          <p:nvPr/>
        </p:nvSpPr>
        <p:spPr>
          <a:xfrm>
            <a:off x="408385" y="4102803"/>
            <a:ext cx="662032" cy="662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2BE0B-8BD3-D2E0-0C48-AB504FDF675B}"/>
              </a:ext>
            </a:extLst>
          </p:cNvPr>
          <p:cNvSpPr txBox="1"/>
          <p:nvPr/>
        </p:nvSpPr>
        <p:spPr>
          <a:xfrm>
            <a:off x="1183334" y="1427355"/>
            <a:ext cx="491266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Recibir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periódicamente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Unirse a nosotros para entrenar el 29 de octubre.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Para iniciar una reunión colaborativa en su país.</a:t>
            </a:r>
            <a:endParaRPr lang="en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7CBCF5-4340-D655-22E7-D1F7402FA870}"/>
              </a:ext>
            </a:extLst>
          </p:cNvPr>
          <p:cNvSpPr txBox="1"/>
          <p:nvPr/>
        </p:nvSpPr>
        <p:spPr>
          <a:xfrm>
            <a:off x="8031892" y="1964724"/>
            <a:ext cx="2483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QR 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35B354-96CD-8B76-7EAA-0D1B2B417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708" y="987451"/>
            <a:ext cx="3667666" cy="366766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7178529-F2C4-744B-7FBB-786E3DC5032C}"/>
              </a:ext>
            </a:extLst>
          </p:cNvPr>
          <p:cNvSpPr/>
          <p:nvPr/>
        </p:nvSpPr>
        <p:spPr>
          <a:xfrm>
            <a:off x="426179" y="2062715"/>
            <a:ext cx="662032" cy="662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0C103D-6174-8CEA-8CC9-A15F53B47FC2}"/>
              </a:ext>
            </a:extLst>
          </p:cNvPr>
          <p:cNvSpPr txBox="1"/>
          <p:nvPr/>
        </p:nvSpPr>
        <p:spPr>
          <a:xfrm>
            <a:off x="341812" y="2125543"/>
            <a:ext cx="807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E38D5E-5D6A-1CE9-BBA1-1E241A23A609}"/>
              </a:ext>
            </a:extLst>
          </p:cNvPr>
          <p:cNvSpPr txBox="1"/>
          <p:nvPr/>
        </p:nvSpPr>
        <p:spPr>
          <a:xfrm>
            <a:off x="335506" y="3064741"/>
            <a:ext cx="807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E6B39B-2492-D68E-2449-DE8DA381E630}"/>
              </a:ext>
            </a:extLst>
          </p:cNvPr>
          <p:cNvSpPr txBox="1"/>
          <p:nvPr/>
        </p:nvSpPr>
        <p:spPr>
          <a:xfrm>
            <a:off x="335506" y="4161167"/>
            <a:ext cx="807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80B66-F683-E057-918B-90525FF4B952}"/>
              </a:ext>
            </a:extLst>
          </p:cNvPr>
          <p:cNvSpPr txBox="1"/>
          <p:nvPr/>
        </p:nvSpPr>
        <p:spPr>
          <a:xfrm>
            <a:off x="88763" y="1086869"/>
            <a:ext cx="641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Conéctese con este código QR para:</a:t>
            </a:r>
            <a:endParaRPr lang="en-US" sz="2400" b="1" dirty="0">
              <a:solidFill>
                <a:srgbClr val="00157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DE6349B-16CB-8200-E3BC-613EBD98E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51" y="5448160"/>
            <a:ext cx="3154990" cy="9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8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3399AAD3-9C0A-9A56-977F-44F112B71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22128"/>
            <a:ext cx="11460480" cy="60137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00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99C853-74B6-6CFB-3871-6CCA230A12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687" y="-343225"/>
            <a:ext cx="12191999" cy="445499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0128623-C0C6-01F2-A1F3-5350A69271CF}"/>
              </a:ext>
            </a:extLst>
          </p:cNvPr>
          <p:cNvGrpSpPr/>
          <p:nvPr/>
        </p:nvGrpSpPr>
        <p:grpSpPr>
          <a:xfrm>
            <a:off x="529877" y="5608672"/>
            <a:ext cx="8952201" cy="1075176"/>
            <a:chOff x="498929" y="4760237"/>
            <a:chExt cx="8952201" cy="10751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855C7B-F1F2-DF16-BAA7-102DC6BDE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2479" y="5108283"/>
              <a:ext cx="1084373" cy="4904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C51AC0-ED1F-EE1E-FEA3-75E762E2B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9864" y="4760237"/>
              <a:ext cx="1401266" cy="89726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48D5B0-5A45-6080-090A-DE15E4046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7223" y="5104354"/>
              <a:ext cx="1510041" cy="481437"/>
            </a:xfrm>
            <a:prstGeom prst="rect">
              <a:avLst/>
            </a:prstGeom>
          </p:spPr>
        </p:pic>
        <p:pic>
          <p:nvPicPr>
            <p:cNvPr id="10" name="Picture 9" descr="A blue and white sign with white letters&#10;&#10;Description automatically generated">
              <a:extLst>
                <a:ext uri="{FF2B5EF4-FFF2-40B4-BE49-F238E27FC236}">
                  <a16:creationId xmlns:a16="http://schemas.microsoft.com/office/drawing/2014/main" id="{612B5B4F-F295-0503-5322-465528C1B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1528" y="5046324"/>
              <a:ext cx="1296664" cy="648332"/>
            </a:xfrm>
            <a:prstGeom prst="rect">
              <a:avLst/>
            </a:prstGeom>
          </p:spPr>
        </p:pic>
        <p:pic>
          <p:nvPicPr>
            <p:cNvPr id="11" name="Picture 10" descr="A logo with black text&#10;&#10;Description automatically generated">
              <a:extLst>
                <a:ext uri="{FF2B5EF4-FFF2-40B4-BE49-F238E27FC236}">
                  <a16:creationId xmlns:a16="http://schemas.microsoft.com/office/drawing/2014/main" id="{FEBBD55A-1E89-05E3-521C-0B7A8FD59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929" y="5016843"/>
              <a:ext cx="1043541" cy="818570"/>
            </a:xfrm>
            <a:prstGeom prst="rect">
              <a:avLst/>
            </a:prstGeom>
          </p:spPr>
        </p:pic>
        <p:pic>
          <p:nvPicPr>
            <p:cNvPr id="13" name="Picture 12" descr="A black background with white letters&#10;&#10;Description automatically generated">
              <a:extLst>
                <a:ext uri="{FF2B5EF4-FFF2-40B4-BE49-F238E27FC236}">
                  <a16:creationId xmlns:a16="http://schemas.microsoft.com/office/drawing/2014/main" id="{000E0443-60C3-752D-46CD-31CD6CF4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0322" y="5097702"/>
              <a:ext cx="1249966" cy="505183"/>
            </a:xfrm>
            <a:prstGeom prst="rect">
              <a:avLst/>
            </a:prstGeom>
          </p:spPr>
        </p:pic>
      </p:grpSp>
      <p:sp>
        <p:nvSpPr>
          <p:cNvPr id="2" name="Google Shape;128;p16">
            <a:extLst>
              <a:ext uri="{FF2B5EF4-FFF2-40B4-BE49-F238E27FC236}">
                <a16:creationId xmlns:a16="http://schemas.microsoft.com/office/drawing/2014/main" id="{BF9107EB-ED08-2E2F-4A3C-8B8E54FB7049}"/>
              </a:ext>
            </a:extLst>
          </p:cNvPr>
          <p:cNvSpPr/>
          <p:nvPr/>
        </p:nvSpPr>
        <p:spPr>
          <a:xfrm>
            <a:off x="-16176" y="0"/>
            <a:ext cx="7874388" cy="4112947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solidFill>
            <a:srgbClr val="ADD141"/>
          </a:solidFill>
          <a:ln>
            <a:noFill/>
          </a:ln>
        </p:spPr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1292A9B-E15F-EC44-C1C8-F92C2A8DB9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4659" y="-1344516"/>
            <a:ext cx="9285270" cy="544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9CBD4-352F-02DA-7856-C1C2BEC3ED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6283" y="232798"/>
            <a:ext cx="3572404" cy="3572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ADB420-3001-740A-762C-8E176DCD227A}"/>
              </a:ext>
            </a:extLst>
          </p:cNvPr>
          <p:cNvSpPr txBox="1"/>
          <p:nvPr/>
        </p:nvSpPr>
        <p:spPr>
          <a:xfrm>
            <a:off x="15786" y="1603501"/>
            <a:ext cx="7842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15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¡Gracias!</a:t>
            </a:r>
          </a:p>
        </p:txBody>
      </p:sp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67616BCB-C782-0A11-C6F7-67B4185B7B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426" y="5977604"/>
            <a:ext cx="1669815" cy="456259"/>
          </a:xfrm>
          <a:prstGeom prst="rect">
            <a:avLst/>
          </a:prstGeom>
        </p:spPr>
      </p:pic>
      <p:pic>
        <p:nvPicPr>
          <p:cNvPr id="12" name="Picture 11" descr="A green and yellow text on a black background&#10;&#10;Description automatically generated">
            <a:extLst>
              <a:ext uri="{FF2B5EF4-FFF2-40B4-BE49-F238E27FC236}">
                <a16:creationId xmlns:a16="http://schemas.microsoft.com/office/drawing/2014/main" id="{57B0C759-938D-B223-31CE-06232E4A91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15" y="4443984"/>
            <a:ext cx="3562021" cy="10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7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9D5EF717-CF6F-AEB7-1311-A9099369A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1B3155-2FB2-68FA-1307-AE36FEBC8E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E84EC833-10B2-E830-D04E-F98ECD34CAA9}"/>
              </a:ext>
            </a:extLst>
          </p:cNvPr>
          <p:cNvSpPr/>
          <p:nvPr/>
        </p:nvSpPr>
        <p:spPr>
          <a:xfrm>
            <a:off x="0" y="6508750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EDB6F57F-CBE1-5D3D-5073-F8867FCCD5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049" y="479577"/>
            <a:ext cx="8550951" cy="5898847"/>
          </a:xfrm>
          <a:prstGeom prst="rect">
            <a:avLst/>
          </a:prstGeom>
        </p:spPr>
      </p:pic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40E5FC97-5A8C-E313-C57A-23AA43A1CCDC}"/>
              </a:ext>
            </a:extLst>
          </p:cNvPr>
          <p:cNvSpPr txBox="1"/>
          <p:nvPr/>
        </p:nvSpPr>
        <p:spPr>
          <a:xfrm>
            <a:off x="239597" y="2233879"/>
            <a:ext cx="3026005" cy="182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n-US" sz="3300" b="1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xo 2"/>
                <a:cs typeface="Arial" panose="020B0604020202020204" pitchFamily="34" charset="0"/>
                <a:sym typeface="Exo 2"/>
              </a:rPr>
              <a:t>Saturación</a:t>
            </a:r>
            <a:r>
              <a:rPr lang="en-US" sz="33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Exo 2"/>
                <a:cs typeface="Arial" panose="020B0604020202020204" pitchFamily="34" charset="0"/>
                <a:sym typeface="Exo 2"/>
              </a:rPr>
              <a:t> =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ts val="12699"/>
            </a:pPr>
            <a:r>
              <a:rPr lang="es-419" sz="3300" b="1" dirty="0">
                <a:solidFill>
                  <a:srgbClr val="001570"/>
                </a:solidFill>
                <a:latin typeface="Arial" panose="020B0604020202020204" pitchFamily="34" charset="0"/>
                <a:ea typeface="Exo 2"/>
                <a:cs typeface="Arial" panose="020B0604020202020204" pitchFamily="34" charset="0"/>
                <a:sym typeface="Exo 2"/>
              </a:rPr>
              <a:t>Declaración </a:t>
            </a:r>
            <a:br>
              <a:rPr lang="es-419" sz="3300" b="1" dirty="0">
                <a:solidFill>
                  <a:srgbClr val="001570"/>
                </a:solidFill>
                <a:latin typeface="Arial" panose="020B0604020202020204" pitchFamily="34" charset="0"/>
                <a:ea typeface="Exo 2"/>
                <a:cs typeface="Arial" panose="020B0604020202020204" pitchFamily="34" charset="0"/>
                <a:sym typeface="Exo 2"/>
              </a:rPr>
            </a:br>
            <a:r>
              <a:rPr lang="es-419" sz="3300" b="1" dirty="0">
                <a:solidFill>
                  <a:srgbClr val="001570"/>
                </a:solidFill>
                <a:latin typeface="Arial" panose="020B0604020202020204" pitchFamily="34" charset="0"/>
                <a:ea typeface="Exo 2"/>
                <a:cs typeface="Arial" panose="020B0604020202020204" pitchFamily="34" charset="0"/>
                <a:sym typeface="Exo 2"/>
              </a:rPr>
              <a:t>de Visión de Lausana</a:t>
            </a:r>
            <a:endParaRPr lang="en-US" sz="33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6FAFF-60F4-E130-6F16-6F0049384055}"/>
              </a:ext>
            </a:extLst>
          </p:cNvPr>
          <p:cNvSpPr txBox="1"/>
          <p:nvPr/>
        </p:nvSpPr>
        <p:spPr>
          <a:xfrm>
            <a:off x="5078186" y="850570"/>
            <a:ext cx="62048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El evangelio para cada persona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CE398-8362-E7D6-AE41-A0882F585495}"/>
              </a:ext>
            </a:extLst>
          </p:cNvPr>
          <p:cNvSpPr txBox="1"/>
          <p:nvPr/>
        </p:nvSpPr>
        <p:spPr>
          <a:xfrm>
            <a:off x="5047706" y="2216628"/>
            <a:ext cx="62048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Iglesias que hacen discípulos para cada pueblo y lugar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C2549-DC9F-2556-ECD8-2D40662F894D}"/>
              </a:ext>
            </a:extLst>
          </p:cNvPr>
          <p:cNvSpPr txBox="1"/>
          <p:nvPr/>
        </p:nvSpPr>
        <p:spPr>
          <a:xfrm>
            <a:off x="5033851" y="3582686"/>
            <a:ext cx="62048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sz="2400" dirty="0">
                <a:latin typeface="Arial" panose="020B0604020202020204" pitchFamily="34" charset="0"/>
                <a:cs typeface="Arial" panose="020B0604020202020204" pitchFamily="34" charset="0"/>
              </a:rPr>
              <a:t>Líderes semejantes a Cristo para cada iglesia y sector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55EBE-BEDB-DA4B-2A46-46F667AFD3CE}"/>
              </a:ext>
            </a:extLst>
          </p:cNvPr>
          <p:cNvSpPr txBox="1"/>
          <p:nvPr/>
        </p:nvSpPr>
        <p:spPr>
          <a:xfrm>
            <a:off x="5053248" y="5114998"/>
            <a:ext cx="620485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sz="2200" dirty="0">
                <a:latin typeface="Arial" panose="020B0604020202020204" pitchFamily="34" charset="0"/>
                <a:cs typeface="Arial" panose="020B0604020202020204" pitchFamily="34" charset="0"/>
              </a:rPr>
              <a:t>Impacto del Reino en cada esfera de la sociedad</a:t>
            </a:r>
          </a:p>
        </p:txBody>
      </p:sp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703FF99B-FD7A-E785-C610-E3CE32CAB0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1" y="5715001"/>
            <a:ext cx="2063684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8;p16">
            <a:extLst>
              <a:ext uri="{FF2B5EF4-FFF2-40B4-BE49-F238E27FC236}">
                <a16:creationId xmlns:a16="http://schemas.microsoft.com/office/drawing/2014/main" id="{3F1FF5BE-68D2-F67C-55C1-1AD2A509B4C7}"/>
              </a:ext>
            </a:extLst>
          </p:cNvPr>
          <p:cNvSpPr/>
          <p:nvPr/>
        </p:nvSpPr>
        <p:spPr>
          <a:xfrm>
            <a:off x="0" y="6508750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AB4376-710B-068C-B704-6B1FAB9E81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CECCD1D5-0EA5-DD3E-72C0-7A7224A41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41" y="5715001"/>
            <a:ext cx="2063684" cy="563880"/>
          </a:xfrm>
          <a:prstGeom prst="rect">
            <a:avLst/>
          </a:prstGeom>
        </p:spPr>
      </p:pic>
      <p:pic>
        <p:nvPicPr>
          <p:cNvPr id="11" name="Picture 10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4E487A64-2CC5-06A4-B373-90FCD9D21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6" y="0"/>
            <a:ext cx="7616952" cy="63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3FF90CB-567A-9685-749A-425CA422A2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13D3BFA-12E9-FE70-CA53-0A0890DB38FE}"/>
              </a:ext>
            </a:extLst>
          </p:cNvPr>
          <p:cNvSpPr/>
          <p:nvPr/>
        </p:nvSpPr>
        <p:spPr>
          <a:xfrm>
            <a:off x="1176528" y="729170"/>
            <a:ext cx="5230368" cy="52303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348F95-4F9B-E1B1-9E47-BE8109CEB40C}"/>
              </a:ext>
            </a:extLst>
          </p:cNvPr>
          <p:cNvCxnSpPr/>
          <p:nvPr/>
        </p:nvCxnSpPr>
        <p:spPr>
          <a:xfrm>
            <a:off x="8034528" y="3429000"/>
            <a:ext cx="3255264" cy="0"/>
          </a:xfrm>
          <a:prstGeom prst="line">
            <a:avLst/>
          </a:prstGeom>
          <a:ln w="19050">
            <a:solidFill>
              <a:srgbClr val="001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128;p16">
            <a:extLst>
              <a:ext uri="{FF2B5EF4-FFF2-40B4-BE49-F238E27FC236}">
                <a16:creationId xmlns:a16="http://schemas.microsoft.com/office/drawing/2014/main" id="{BFD91E27-B24E-CA8E-A1E9-9B86A8122234}"/>
              </a:ext>
            </a:extLst>
          </p:cNvPr>
          <p:cNvSpPr/>
          <p:nvPr/>
        </p:nvSpPr>
        <p:spPr>
          <a:xfrm>
            <a:off x="0" y="6520942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E91C48-3CCD-33FC-7F39-06514B77DCFF}"/>
              </a:ext>
            </a:extLst>
          </p:cNvPr>
          <p:cNvSpPr txBox="1"/>
          <p:nvPr/>
        </p:nvSpPr>
        <p:spPr>
          <a:xfrm>
            <a:off x="7583424" y="1742758"/>
            <a:ext cx="41182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catalizadores-campeones a nivel nacional y para cada continente.</a:t>
            </a:r>
            <a:br>
              <a:rPr lang="es-419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419" sz="24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419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Involucrar a los campeones en relaciones de coaching y mentoría.</a:t>
            </a:r>
            <a:endParaRPr lang="en-US" sz="24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ircle with text in the middle&#10;&#10;Description automatically generated">
            <a:extLst>
              <a:ext uri="{FF2B5EF4-FFF2-40B4-BE49-F238E27FC236}">
                <a16:creationId xmlns:a16="http://schemas.microsoft.com/office/drawing/2014/main" id="{96DF59F0-916D-1B48-D5C3-FEC757809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288"/>
            <a:ext cx="6400800" cy="661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7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9C1B44-6FB0-C920-C790-1AD4F716BA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F3051F3-2898-E1BA-952A-E9DE615E51CD}"/>
              </a:ext>
            </a:extLst>
          </p:cNvPr>
          <p:cNvSpPr/>
          <p:nvPr/>
        </p:nvSpPr>
        <p:spPr>
          <a:xfrm>
            <a:off x="1292352" y="670560"/>
            <a:ext cx="5145024" cy="5145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D710B-0B39-50B3-FDDB-5634B1B1E3E2}"/>
              </a:ext>
            </a:extLst>
          </p:cNvPr>
          <p:cNvSpPr txBox="1"/>
          <p:nvPr/>
        </p:nvSpPr>
        <p:spPr>
          <a:xfrm>
            <a:off x="7583424" y="1973798"/>
            <a:ext cx="41182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mesas de trabajo o incentivar las existentes para coordinar y colaborar para la Plantación de Iglesias de Saturación a nivel nacional.</a:t>
            </a:r>
            <a:endParaRPr lang="en-US" sz="24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28;p16">
            <a:extLst>
              <a:ext uri="{FF2B5EF4-FFF2-40B4-BE49-F238E27FC236}">
                <a16:creationId xmlns:a16="http://schemas.microsoft.com/office/drawing/2014/main" id="{79FBAE8D-CC8E-645F-FE7F-A14DC281F58A}"/>
              </a:ext>
            </a:extLst>
          </p:cNvPr>
          <p:cNvSpPr/>
          <p:nvPr/>
        </p:nvSpPr>
        <p:spPr>
          <a:xfrm>
            <a:off x="0" y="6520942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7" name="Picture 6" descr="A blue circle with text&#10;&#10;Description automatically generated">
            <a:extLst>
              <a:ext uri="{FF2B5EF4-FFF2-40B4-BE49-F238E27FC236}">
                <a16:creationId xmlns:a16="http://schemas.microsoft.com/office/drawing/2014/main" id="{D82B5C67-6E02-9F14-7C31-79EB1FD1A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36576"/>
            <a:ext cx="6228359" cy="644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80D7FF-CD31-FC17-E9F8-E0D1BB998F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-1238250" y="1238250"/>
            <a:ext cx="5981700" cy="35052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30F6F1E-BE72-A28E-6C6D-D443575ADE0D}"/>
              </a:ext>
            </a:extLst>
          </p:cNvPr>
          <p:cNvSpPr/>
          <p:nvPr/>
        </p:nvSpPr>
        <p:spPr>
          <a:xfrm>
            <a:off x="1207517" y="693165"/>
            <a:ext cx="5193283" cy="51932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28;p16">
            <a:extLst>
              <a:ext uri="{FF2B5EF4-FFF2-40B4-BE49-F238E27FC236}">
                <a16:creationId xmlns:a16="http://schemas.microsoft.com/office/drawing/2014/main" id="{BFDAEABA-38E7-029B-65A3-EAE9D7741F6B}"/>
              </a:ext>
            </a:extLst>
          </p:cNvPr>
          <p:cNvSpPr/>
          <p:nvPr/>
        </p:nvSpPr>
        <p:spPr>
          <a:xfrm>
            <a:off x="0" y="6520942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94A5AD-8549-AA66-7851-559688FF9079}"/>
              </a:ext>
            </a:extLst>
          </p:cNvPr>
          <p:cNvSpPr txBox="1"/>
          <p:nvPr/>
        </p:nvSpPr>
        <p:spPr>
          <a:xfrm>
            <a:off x="6953507" y="415569"/>
            <a:ext cx="50664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 y recopilar documentos técnicos, libros, blogs y videos relacionados con la plantación de iglesias. Compartir investigaciones, estadísticas y mejores prácticas para que se nos conozca como una fuente confiable de contenido misiológico sólido sobre plantación de iglesias.</a:t>
            </a:r>
          </a:p>
          <a:p>
            <a:pPr algn="ctr"/>
            <a:endParaRPr lang="en-US" sz="24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40FB99-F57D-1D64-F8FC-98243C2FC5E7}"/>
              </a:ext>
            </a:extLst>
          </p:cNvPr>
          <p:cNvCxnSpPr>
            <a:cxnSpLocks/>
          </p:cNvCxnSpPr>
          <p:nvPr/>
        </p:nvCxnSpPr>
        <p:spPr>
          <a:xfrm>
            <a:off x="7488254" y="4358370"/>
            <a:ext cx="3947601" cy="0"/>
          </a:xfrm>
          <a:prstGeom prst="line">
            <a:avLst/>
          </a:prstGeom>
          <a:ln w="19050">
            <a:solidFill>
              <a:srgbClr val="001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0D11FA-2024-7583-7CF1-51BEECCF0722}"/>
              </a:ext>
            </a:extLst>
          </p:cNvPr>
          <p:cNvSpPr txBox="1"/>
          <p:nvPr/>
        </p:nvSpPr>
        <p:spPr>
          <a:xfrm>
            <a:off x="7114032" y="4521768"/>
            <a:ext cx="4736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Catalogar las organizaciones involucradas en el trabajo de plantación de iglesias nación por nación.</a:t>
            </a:r>
            <a:endParaRPr lang="en-US" sz="24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ircle with text in center&#10;&#10;Description automatically generated with medium confidence">
            <a:extLst>
              <a:ext uri="{FF2B5EF4-FFF2-40B4-BE49-F238E27FC236}">
                <a16:creationId xmlns:a16="http://schemas.microsoft.com/office/drawing/2014/main" id="{573F0FD3-2266-7D3A-DFB8-734D39D69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09899"/>
            <a:ext cx="6217920" cy="619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38BAF4-C4AB-5EFC-C30D-635D60EAE059}"/>
              </a:ext>
            </a:extLst>
          </p:cNvPr>
          <p:cNvSpPr txBox="1"/>
          <p:nvPr/>
        </p:nvSpPr>
        <p:spPr>
          <a:xfrm>
            <a:off x="1615043" y="5064059"/>
            <a:ext cx="390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b="1" dirty="0">
                <a:solidFill>
                  <a:srgbClr val="0015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Vea nuestro sitio web y documentación sobre plantación de iglesias.</a:t>
            </a:r>
            <a:endParaRPr lang="en-US" sz="2400" b="1" dirty="0">
              <a:solidFill>
                <a:srgbClr val="0015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28;p16">
            <a:extLst>
              <a:ext uri="{FF2B5EF4-FFF2-40B4-BE49-F238E27FC236}">
                <a16:creationId xmlns:a16="http://schemas.microsoft.com/office/drawing/2014/main" id="{23E84F97-4CF6-ADBC-6C93-A29BBB0DFC78}"/>
              </a:ext>
            </a:extLst>
          </p:cNvPr>
          <p:cNvSpPr/>
          <p:nvPr/>
        </p:nvSpPr>
        <p:spPr>
          <a:xfrm>
            <a:off x="0" y="6520942"/>
            <a:ext cx="12192000" cy="349250"/>
          </a:xfrm>
          <a:custGeom>
            <a:avLst/>
            <a:gdLst/>
            <a:ahLst/>
            <a:cxnLst/>
            <a:rect l="l" t="t" r="r" b="b"/>
            <a:pathLst>
              <a:path w="18288000" h="523875" extrusionOk="0">
                <a:moveTo>
                  <a:pt x="0" y="0"/>
                </a:moveTo>
                <a:lnTo>
                  <a:pt x="18288000" y="0"/>
                </a:lnTo>
                <a:lnTo>
                  <a:pt x="18288000" y="523875"/>
                </a:lnTo>
                <a:lnTo>
                  <a:pt x="0" y="523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1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EA930E-406E-68BB-C73F-58157C294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679" y="661602"/>
            <a:ext cx="4073334" cy="40733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884B9B-077A-0F61-DEC0-8F1C3FF836FE}"/>
              </a:ext>
            </a:extLst>
          </p:cNvPr>
          <p:cNvGrpSpPr/>
          <p:nvPr/>
        </p:nvGrpSpPr>
        <p:grpSpPr>
          <a:xfrm>
            <a:off x="7306407" y="486654"/>
            <a:ext cx="4000500" cy="5795954"/>
            <a:chOff x="6743700" y="486654"/>
            <a:chExt cx="3340100" cy="48391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AD6E577-10D8-236F-BE53-C18BA3D39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0155" y="3031556"/>
              <a:ext cx="1493090" cy="229426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Picture 4" descr="A picture containing text, person, outdoor&#10;&#10;Description automatically generated">
              <a:extLst>
                <a:ext uri="{FF2B5EF4-FFF2-40B4-BE49-F238E27FC236}">
                  <a16:creationId xmlns:a16="http://schemas.microsoft.com/office/drawing/2014/main" id="{CD70714C-91E1-F1F5-8962-552E8B3C5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3700" y="491760"/>
              <a:ext cx="1579822" cy="24673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1D4704-ABCC-0322-C239-5D7C53E88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8855" y="486654"/>
              <a:ext cx="1644945" cy="2467418"/>
            </a:xfrm>
            <a:prstGeom prst="rect">
              <a:avLst/>
            </a:prstGeom>
          </p:spPr>
        </p:pic>
        <p:pic>
          <p:nvPicPr>
            <p:cNvPr id="11" name="Picture 10" descr="A group of people standing in front of a white sign&#10;&#10;Description automatically generated">
              <a:extLst>
                <a:ext uri="{FF2B5EF4-FFF2-40B4-BE49-F238E27FC236}">
                  <a16:creationId xmlns:a16="http://schemas.microsoft.com/office/drawing/2014/main" id="{EF91CDE0-FD19-550C-4D17-FF7C9A211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5742" y="3060699"/>
              <a:ext cx="1572127" cy="22458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433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fba456b-3585-4d7c-824f-7889af65438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2C017209EF51498CA459FC378A1DAD" ma:contentTypeVersion="15" ma:contentTypeDescription="Create a new document." ma:contentTypeScope="" ma:versionID="9487395a94dd82ea918d919a127673ef">
  <xsd:schema xmlns:xsd="http://www.w3.org/2001/XMLSchema" xmlns:xs="http://www.w3.org/2001/XMLSchema" xmlns:p="http://schemas.microsoft.com/office/2006/metadata/properties" xmlns:ns3="3dcdb0dc-3083-479d-bccb-42b016bdc8bd" xmlns:ns4="1fba456b-3585-4d7c-824f-7889af654381" targetNamespace="http://schemas.microsoft.com/office/2006/metadata/properties" ma:root="true" ma:fieldsID="4c7e0393e2eafba092bf936d2bff85c9" ns3:_="" ns4:_="">
    <xsd:import namespace="3dcdb0dc-3083-479d-bccb-42b016bdc8bd"/>
    <xsd:import namespace="1fba456b-3585-4d7c-824f-7889af65438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db0dc-3083-479d-bccb-42b016bdc8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a456b-3585-4d7c-824f-7889af654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B8EA3D-FED5-4858-A1FB-722DC7F52D54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fba456b-3585-4d7c-824f-7889af654381"/>
    <ds:schemaRef ds:uri="3dcdb0dc-3083-479d-bccb-42b016bdc8b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BE5041F-EEA4-47A5-9E1A-DABDD8772E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0976DE-C434-43F4-9236-87E5A36F4F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cdb0dc-3083-479d-bccb-42b016bdc8bd"/>
    <ds:schemaRef ds:uri="1fba456b-3585-4d7c-824f-7889af6543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1166</Words>
  <Application>Microsoft Macintosh PowerPoint</Application>
  <PresentationFormat>Widescreen</PresentationFormat>
  <Paragraphs>137</Paragraphs>
  <Slides>38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Aptos</vt:lpstr>
      <vt:lpstr>Arial</vt:lpstr>
      <vt:lpstr>Arial Black</vt:lpstr>
      <vt:lpstr>Calibri</vt:lpstr>
      <vt:lpstr>Calibri Light</vt:lpstr>
      <vt:lpstr>Montserrat</vt:lpstr>
      <vt:lpstr>1_Office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Ayúdanos a ser la respuesta a esta pregunta central:  ¿Qué se necesita para saturar nuestra nación con el evangelio a través de la multiplicación de iglesias?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Colaborar para saturar nos invita a trabajar y orar por…    Progresio Es decir, una salud creciente en las cuatro etapas de colaboración.</vt:lpstr>
      <vt:lpstr>PowerPoint Presentation</vt:lpstr>
      <vt:lpstr>Colaborar para saturar nos invita a trabajar y orar por…    Colaboración sana y efectiva en 200 naciones. </vt:lpstr>
      <vt:lpstr>Colaborar para saturar nos invita a trabajar y orar por…    Redes regionales de apoyo  para el aprendizaje y el estímulo compartidos.  Próxima comunidad global de aprendizaje: 29 de octubre</vt:lpstr>
      <vt:lpstr>Medida:  ¿Cómo sabremos cómo estamos?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a CRoundtable</dc:title>
  <dc:creator>Murray Moerman</dc:creator>
  <cp:lastModifiedBy>Dulcie Crawford</cp:lastModifiedBy>
  <cp:revision>236</cp:revision>
  <dcterms:created xsi:type="dcterms:W3CDTF">2024-04-22T21:20:09Z</dcterms:created>
  <dcterms:modified xsi:type="dcterms:W3CDTF">2025-01-30T17:43:21Z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0x010100342C017209EF51498CA459FC378A1DAD</vt:lpwstr>
  </property>
</Properties>
</file>