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565" r:id="rId2"/>
    <p:sldId id="256" r:id="rId3"/>
    <p:sldId id="509" r:id="rId4"/>
    <p:sldId id="388" r:id="rId5"/>
    <p:sldId id="258" r:id="rId6"/>
    <p:sldId id="457" r:id="rId7"/>
    <p:sldId id="510" r:id="rId8"/>
    <p:sldId id="260" r:id="rId9"/>
    <p:sldId id="511" r:id="rId10"/>
    <p:sldId id="555" r:id="rId11"/>
    <p:sldId id="465" r:id="rId12"/>
    <p:sldId id="512" r:id="rId13"/>
    <p:sldId id="542" r:id="rId14"/>
    <p:sldId id="492" r:id="rId15"/>
    <p:sldId id="493" r:id="rId16"/>
    <p:sldId id="494" r:id="rId17"/>
    <p:sldId id="495" r:id="rId18"/>
    <p:sldId id="496" r:id="rId19"/>
    <p:sldId id="497" r:id="rId20"/>
    <p:sldId id="543" r:id="rId21"/>
    <p:sldId id="498" r:id="rId22"/>
    <p:sldId id="284" r:id="rId23"/>
    <p:sldId id="285" r:id="rId24"/>
    <p:sldId id="286" r:id="rId25"/>
    <p:sldId id="287" r:id="rId26"/>
    <p:sldId id="513" r:id="rId27"/>
    <p:sldId id="523" r:id="rId28"/>
    <p:sldId id="534" r:id="rId29"/>
    <p:sldId id="545" r:id="rId30"/>
    <p:sldId id="572" r:id="rId31"/>
    <p:sldId id="57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a:srgbClr val="945200"/>
    <a:srgbClr val="7A81FF"/>
    <a:srgbClr val="FF9300"/>
    <a:srgbClr val="FF7E79"/>
    <a:srgbClr val="C55A11"/>
    <a:srgbClr val="00DD43"/>
    <a:srgbClr val="E0B100"/>
    <a:srgbClr val="DEBD00"/>
    <a:srgbClr val="DCC8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12"/>
    <p:restoredTop sz="63529"/>
  </p:normalViewPr>
  <p:slideViewPr>
    <p:cSldViewPr snapToGrid="0">
      <p:cViewPr varScale="1">
        <p:scale>
          <a:sx n="76" d="100"/>
          <a:sy n="76" d="100"/>
        </p:scale>
        <p:origin x="23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400" b="1" i="0" u="none" strike="noStrike" kern="1200" cap="all" spc="5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4000" b="0" i="0" dirty="0">
                <a:solidFill>
                  <a:srgbClr val="3E6C7A"/>
                </a:solidFill>
                <a:latin typeface="Poppins" pitchFamily="2" charset="77"/>
                <a:cs typeface="Poppins" pitchFamily="2" charset="77"/>
              </a:rPr>
              <a:t>World Population</a:t>
            </a:r>
          </a:p>
        </c:rich>
      </c:tx>
      <c:overlay val="0"/>
      <c:spPr>
        <a:noFill/>
        <a:ln>
          <a:noFill/>
        </a:ln>
        <a:effectLst/>
      </c:spPr>
      <c:txPr>
        <a:bodyPr rot="0" spcFirstLastPara="1" vertOverflow="ellipsis" vert="horz" wrap="square" anchor="ctr" anchorCtr="1"/>
        <a:lstStyle/>
        <a:p>
          <a:pPr>
            <a:defRPr sz="4400" b="1" i="0" u="none" strike="noStrike" kern="1200" cap="all" spc="5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World Population</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67ED-0A4F-BB49-F929188ACF1E}"/>
              </c:ext>
            </c:extLst>
          </c:dPt>
          <c:dPt>
            <c:idx val="1"/>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67ED-0A4F-BB49-F929188ACF1E}"/>
              </c:ext>
            </c:extLst>
          </c:dPt>
          <c:dPt>
            <c:idx val="2"/>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67ED-0A4F-BB49-F929188ACF1E}"/>
              </c:ext>
            </c:extLst>
          </c:dPt>
          <c:dPt>
            <c:idx val="3"/>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67ED-0A4F-BB49-F929188ACF1E}"/>
              </c:ext>
            </c:extLst>
          </c:dPt>
          <c:dLbls>
            <c:dLbl>
              <c:idx val="0"/>
              <c:tx>
                <c:rich>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fld id="{EAEB8564-6C7B-9D4D-9162-C5A5544BDCA6}" type="PERCENTAGE">
                      <a:rPr lang="en-US" sz="3600"/>
                      <a:pPr>
                        <a:defRPr/>
                      </a:pPr>
                      <a:t>[PERCENTAGE]</a:t>
                    </a:fld>
                    <a:endParaRPr lang="en-US"/>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endParaRPr lang="en-CA"/>
                </a:p>
              </c:txPr>
              <c:showLegendKey val="0"/>
              <c:showVal val="0"/>
              <c:showCatName val="0"/>
              <c:showSerName val="0"/>
              <c:showPercent val="1"/>
              <c:showBubbleSize val="0"/>
              <c:extLst>
                <c:ext xmlns:c15="http://schemas.microsoft.com/office/drawing/2012/chart" uri="{CE6537A1-D6FC-4f65-9D91-7224C49458BB}">
                  <c15:layout>
                    <c:manualLayout>
                      <c:w val="0.11054911349390543"/>
                      <c:h val="0.11765198976282097"/>
                    </c:manualLayout>
                  </c15:layout>
                  <c15:dlblFieldTable/>
                  <c15:showDataLabelsRange val="0"/>
                </c:ext>
                <c:ext xmlns:c16="http://schemas.microsoft.com/office/drawing/2014/chart" uri="{C3380CC4-5D6E-409C-BE32-E72D297353CC}">
                  <c16:uniqueId val="{00000001-67ED-0A4F-BB49-F929188ACF1E}"/>
                </c:ext>
              </c:extLst>
            </c:dLbl>
            <c:dLbl>
              <c:idx val="1"/>
              <c:tx>
                <c:rich>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fld id="{AE6CAAE5-BED6-B548-988A-B123BF575587}" type="PERCENTAGE">
                      <a:rPr lang="en-US" sz="3600"/>
                      <a:pPr>
                        <a:defRPr/>
                      </a:pPr>
                      <a:t>[PERCENTAGE]</a:t>
                    </a:fld>
                    <a:endParaRPr lang="en-US"/>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endParaRPr lang="en-CA"/>
                </a:p>
              </c:txPr>
              <c:showLegendKey val="0"/>
              <c:showVal val="0"/>
              <c:showCatName val="0"/>
              <c:showSerName val="0"/>
              <c:showPercent val="1"/>
              <c:showBubbleSize val="0"/>
              <c:extLst>
                <c:ext xmlns:c15="http://schemas.microsoft.com/office/drawing/2012/chart" uri="{CE6537A1-D6FC-4f65-9D91-7224C49458BB}">
                  <c15:layout>
                    <c:manualLayout>
                      <c:w val="0.10224287082931512"/>
                      <c:h val="0.11081308316936113"/>
                    </c:manualLayout>
                  </c15:layout>
                  <c15:dlblFieldTable/>
                  <c15:showDataLabelsRange val="0"/>
                </c:ext>
                <c:ext xmlns:c16="http://schemas.microsoft.com/office/drawing/2014/chart" uri="{C3380CC4-5D6E-409C-BE32-E72D297353CC}">
                  <c16:uniqueId val="{00000003-67ED-0A4F-BB49-F929188ACF1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Christians</c:v>
                </c:pt>
                <c:pt idx="1">
                  <c:v>Non- Christian</c:v>
                </c:pt>
              </c:strCache>
            </c:strRef>
          </c:cat>
          <c:val>
            <c:numRef>
              <c:f>Sheet1!$B$2:$B$5</c:f>
              <c:numCache>
                <c:formatCode>General</c:formatCode>
                <c:ptCount val="4"/>
                <c:pt idx="0">
                  <c:v>2.5</c:v>
                </c:pt>
                <c:pt idx="1">
                  <c:v>5.5</c:v>
                </c:pt>
              </c:numCache>
            </c:numRef>
          </c:val>
          <c:extLst>
            <c:ext xmlns:c16="http://schemas.microsoft.com/office/drawing/2014/chart" uri="{C3380CC4-5D6E-409C-BE32-E72D297353CC}">
              <c16:uniqueId val="{00000008-67ED-0A4F-BB49-F929188ACF1E}"/>
            </c:ext>
          </c:extLst>
        </c:ser>
        <c:dLbls>
          <c:showLegendKey val="0"/>
          <c:showVal val="0"/>
          <c:showCatName val="0"/>
          <c:showSerName val="0"/>
          <c:showPercent val="1"/>
          <c:showBubbleSize val="0"/>
          <c:showLeaderLines val="1"/>
        </c:dLbls>
        <c:firstSliceAng val="0"/>
      </c:pieChart>
      <c:spPr>
        <a:noFill/>
        <a:ln>
          <a:noFill/>
        </a:ln>
        <a:effectLst/>
      </c:spPr>
    </c:plotArea>
    <c:legend>
      <c:legendPos val="t"/>
      <c:legendEntry>
        <c:idx val="0"/>
        <c:txPr>
          <a:bodyPr rot="0" spcFirstLastPara="1" vertOverflow="ellipsis" vert="horz" wrap="square" anchor="ctr" anchorCtr="1"/>
          <a:lstStyle/>
          <a:p>
            <a:pPr>
              <a:defRPr sz="2800" b="0" i="0" u="none" strike="noStrike" kern="1200" baseline="0">
                <a:solidFill>
                  <a:srgbClr val="3E6C7A"/>
                </a:solidFill>
                <a:latin typeface="Arial" panose="020B0604020202020204" pitchFamily="34" charset="0"/>
                <a:ea typeface="+mn-ea"/>
                <a:cs typeface="Arial" panose="020B0604020202020204" pitchFamily="34" charset="0"/>
              </a:defRPr>
            </a:pPr>
            <a:endParaRPr lang="en-US"/>
          </a:p>
        </c:txPr>
      </c:legendEntry>
      <c:legendEntry>
        <c:idx val="1"/>
        <c:txPr>
          <a:bodyPr rot="0" spcFirstLastPara="1" vertOverflow="ellipsis" vert="horz" wrap="square" anchor="ctr" anchorCtr="1"/>
          <a:lstStyle/>
          <a:p>
            <a:pPr>
              <a:defRPr sz="2800" b="0" i="0" u="none" strike="noStrike" kern="1200" baseline="0">
                <a:solidFill>
                  <a:srgbClr val="3E6C7A"/>
                </a:solidFill>
                <a:latin typeface="Arial" panose="020B0604020202020204" pitchFamily="34" charset="0"/>
                <a:ea typeface="+mn-ea"/>
                <a:cs typeface="Arial" panose="020B0604020202020204" pitchFamily="34" charset="0"/>
              </a:defRPr>
            </a:pPr>
            <a:endParaRPr lang="en-US"/>
          </a:p>
        </c:txPr>
      </c:legendEntry>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3200" b="0" i="0" u="none" strike="noStrike" kern="1200" baseline="0">
              <a:solidFill>
                <a:srgbClr val="3E6C7A"/>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800" b="0" i="0" baseline="0" dirty="0">
                <a:solidFill>
                  <a:schemeClr val="tx1">
                    <a:lumMod val="50000"/>
                  </a:schemeClr>
                </a:solidFill>
                <a:latin typeface="Poppins" pitchFamily="2" charset="77"/>
                <a:cs typeface="Poppins" pitchFamily="2" charset="77"/>
              </a:rPr>
              <a:t>Global Percentage of Christians </a:t>
            </a:r>
          </a:p>
          <a:p>
            <a:pPr>
              <a:defRPr/>
            </a:pPr>
            <a:r>
              <a:rPr lang="en-US" sz="4000" b="0" i="0" baseline="0" dirty="0">
                <a:solidFill>
                  <a:schemeClr val="tx1">
                    <a:lumMod val="50000"/>
                  </a:schemeClr>
                </a:solidFill>
                <a:latin typeface="Poppins" pitchFamily="2" charset="77"/>
                <a:cs typeface="Poppins" pitchFamily="2" charset="77"/>
              </a:rPr>
              <a:t>No Change in 123 Years</a:t>
            </a:r>
            <a:endParaRPr lang="en-US" sz="4000" b="0" i="0" dirty="0">
              <a:solidFill>
                <a:schemeClr val="tx1">
                  <a:lumMod val="50000"/>
                </a:schemeClr>
              </a:solidFill>
              <a:latin typeface="Poppins" pitchFamily="2" charset="77"/>
              <a:cs typeface="Poppins" pitchFamily="2" charset="77"/>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tx>
            <c:strRef>
              <c:f>Sheet1!$B$1</c:f>
              <c:strCache>
                <c:ptCount val="1"/>
                <c:pt idx="0">
                  <c:v>Non Christians</c:v>
                </c:pt>
              </c:strCache>
            </c:strRef>
          </c:tx>
          <c:spPr>
            <a:solidFill>
              <a:schemeClr val="accent1"/>
            </a:solidFill>
            <a:ln>
              <a:noFill/>
            </a:ln>
            <a:effectLst/>
          </c:spPr>
          <c:cat>
            <c:numRef>
              <c:f>Sheet1!$A$2:$A$5</c:f>
              <c:numCache>
                <c:formatCode>0</c:formatCode>
                <c:ptCount val="4"/>
                <c:pt idx="0">
                  <c:v>1900</c:v>
                </c:pt>
                <c:pt idx="1">
                  <c:v>1970</c:v>
                </c:pt>
                <c:pt idx="2">
                  <c:v>2000</c:v>
                </c:pt>
                <c:pt idx="3">
                  <c:v>2023</c:v>
                </c:pt>
              </c:numCache>
            </c:numRef>
          </c:cat>
          <c:val>
            <c:numRef>
              <c:f>Sheet1!$B$2:$B$5</c:f>
              <c:numCache>
                <c:formatCode>General</c:formatCode>
                <c:ptCount val="4"/>
                <c:pt idx="0">
                  <c:v>100</c:v>
                </c:pt>
                <c:pt idx="1">
                  <c:v>100</c:v>
                </c:pt>
                <c:pt idx="2">
                  <c:v>100</c:v>
                </c:pt>
                <c:pt idx="3">
                  <c:v>100</c:v>
                </c:pt>
              </c:numCache>
            </c:numRef>
          </c:val>
          <c:extLst>
            <c:ext xmlns:c16="http://schemas.microsoft.com/office/drawing/2014/chart" uri="{C3380CC4-5D6E-409C-BE32-E72D297353CC}">
              <c16:uniqueId val="{00000000-D878-45BB-B63B-329A8DBBF3B8}"/>
            </c:ext>
          </c:extLst>
        </c:ser>
        <c:ser>
          <c:idx val="1"/>
          <c:order val="1"/>
          <c:tx>
            <c:strRef>
              <c:f>Sheet1!$C$1</c:f>
              <c:strCache>
                <c:ptCount val="1"/>
                <c:pt idx="0">
                  <c:v>Christians</c:v>
                </c:pt>
              </c:strCache>
            </c:strRef>
          </c:tx>
          <c:spPr>
            <a:solidFill>
              <a:schemeClr val="accent3"/>
            </a:solidFill>
            <a:ln>
              <a:noFill/>
            </a:ln>
            <a:effectLst/>
          </c:spPr>
          <c:cat>
            <c:numRef>
              <c:f>Sheet1!$A$2:$A$5</c:f>
              <c:numCache>
                <c:formatCode>0</c:formatCode>
                <c:ptCount val="4"/>
                <c:pt idx="0">
                  <c:v>1900</c:v>
                </c:pt>
                <c:pt idx="1">
                  <c:v>1970</c:v>
                </c:pt>
                <c:pt idx="2">
                  <c:v>2000</c:v>
                </c:pt>
                <c:pt idx="3">
                  <c:v>2023</c:v>
                </c:pt>
              </c:numCache>
            </c:numRef>
          </c:cat>
          <c:val>
            <c:numRef>
              <c:f>Sheet1!$C$2:$C$5</c:f>
              <c:numCache>
                <c:formatCode>General</c:formatCode>
                <c:ptCount val="4"/>
                <c:pt idx="0">
                  <c:v>34</c:v>
                </c:pt>
                <c:pt idx="1">
                  <c:v>32</c:v>
                </c:pt>
                <c:pt idx="2">
                  <c:v>32</c:v>
                </c:pt>
                <c:pt idx="3">
                  <c:v>32</c:v>
                </c:pt>
              </c:numCache>
            </c:numRef>
          </c:val>
          <c:extLst>
            <c:ext xmlns:c16="http://schemas.microsoft.com/office/drawing/2014/chart" uri="{C3380CC4-5D6E-409C-BE32-E72D297353CC}">
              <c16:uniqueId val="{00000001-D878-45BB-B63B-329A8DBBF3B8}"/>
            </c:ext>
          </c:extLst>
        </c:ser>
        <c:dLbls>
          <c:showLegendKey val="0"/>
          <c:showVal val="0"/>
          <c:showCatName val="0"/>
          <c:showSerName val="0"/>
          <c:showPercent val="0"/>
          <c:showBubbleSize val="0"/>
        </c:dLbls>
        <c:axId val="1316937120"/>
        <c:axId val="1316940480"/>
      </c:areaChart>
      <c:catAx>
        <c:axId val="1316937120"/>
        <c:scaling>
          <c:orientation val="minMax"/>
        </c:scaling>
        <c:delete val="0"/>
        <c:axPos val="b"/>
        <c:numFmt formatCode="0"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16940480"/>
        <c:crosses val="autoZero"/>
        <c:auto val="1"/>
        <c:lblAlgn val="ctr"/>
        <c:lblOffset val="100"/>
        <c:noMultiLvlLbl val="0"/>
      </c:catAx>
      <c:valAx>
        <c:axId val="1316940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16937120"/>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4400" b="0" i="0" baseline="0" dirty="0">
                <a:solidFill>
                  <a:schemeClr val="tx1">
                    <a:lumMod val="50000"/>
                  </a:schemeClr>
                </a:solidFill>
                <a:latin typeface="Poppins" pitchFamily="2" charset="77"/>
                <a:cs typeface="Poppins" pitchFamily="2" charset="77"/>
              </a:rPr>
              <a:t>People without Christ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cked"/>
        <c:varyColors val="0"/>
        <c:ser>
          <c:idx val="0"/>
          <c:order val="0"/>
          <c:tx>
            <c:strRef>
              <c:f>Sheet1!$B$1</c:f>
              <c:strCache>
                <c:ptCount val="1"/>
                <c:pt idx="0">
                  <c:v>Non Christians</c:v>
                </c:pt>
              </c:strCache>
            </c:strRef>
          </c:tx>
          <c:spPr>
            <a:solidFill>
              <a:schemeClr val="accent1"/>
            </a:solidFill>
            <a:ln>
              <a:noFill/>
            </a:ln>
            <a:effectLst/>
          </c:spPr>
          <c:cat>
            <c:numRef>
              <c:f>Sheet1!$A$2:$A$5</c:f>
              <c:numCache>
                <c:formatCode>General</c:formatCode>
                <c:ptCount val="4"/>
                <c:pt idx="0">
                  <c:v>1900</c:v>
                </c:pt>
                <c:pt idx="1">
                  <c:v>1970</c:v>
                </c:pt>
                <c:pt idx="2">
                  <c:v>2000</c:v>
                </c:pt>
                <c:pt idx="3">
                  <c:v>2023</c:v>
                </c:pt>
              </c:numCache>
            </c:numRef>
          </c:cat>
          <c:val>
            <c:numRef>
              <c:f>Sheet1!$B$2:$B$5</c:f>
              <c:numCache>
                <c:formatCode>General</c:formatCode>
                <c:ptCount val="4"/>
                <c:pt idx="0">
                  <c:v>1.1000000000000001</c:v>
                </c:pt>
                <c:pt idx="1">
                  <c:v>2.5</c:v>
                </c:pt>
                <c:pt idx="2">
                  <c:v>4.0999999999999996</c:v>
                </c:pt>
                <c:pt idx="3">
                  <c:v>5.5</c:v>
                </c:pt>
              </c:numCache>
            </c:numRef>
          </c:val>
          <c:extLst>
            <c:ext xmlns:c16="http://schemas.microsoft.com/office/drawing/2014/chart" uri="{C3380CC4-5D6E-409C-BE32-E72D297353CC}">
              <c16:uniqueId val="{00000000-1F2D-4FDC-9AF2-094EE1E28849}"/>
            </c:ext>
          </c:extLst>
        </c:ser>
        <c:ser>
          <c:idx val="1"/>
          <c:order val="1"/>
          <c:tx>
            <c:strRef>
              <c:f>Sheet1!$C$1</c:f>
              <c:strCache>
                <c:ptCount val="1"/>
                <c:pt idx="0">
                  <c:v>Christians</c:v>
                </c:pt>
              </c:strCache>
            </c:strRef>
          </c:tx>
          <c:spPr>
            <a:solidFill>
              <a:schemeClr val="accent3"/>
            </a:solidFill>
            <a:ln>
              <a:noFill/>
            </a:ln>
            <a:effectLst/>
          </c:spPr>
          <c:cat>
            <c:numRef>
              <c:f>Sheet1!$A$2:$A$5</c:f>
              <c:numCache>
                <c:formatCode>General</c:formatCode>
                <c:ptCount val="4"/>
                <c:pt idx="0">
                  <c:v>1900</c:v>
                </c:pt>
                <c:pt idx="1">
                  <c:v>1970</c:v>
                </c:pt>
                <c:pt idx="2">
                  <c:v>2000</c:v>
                </c:pt>
                <c:pt idx="3">
                  <c:v>2023</c:v>
                </c:pt>
              </c:numCache>
            </c:numRef>
          </c:cat>
          <c:val>
            <c:numRef>
              <c:f>Sheet1!$C$2:$C$5</c:f>
              <c:numCache>
                <c:formatCode>General</c:formatCode>
                <c:ptCount val="4"/>
                <c:pt idx="0">
                  <c:v>0.5</c:v>
                </c:pt>
                <c:pt idx="1">
                  <c:v>1.2</c:v>
                </c:pt>
                <c:pt idx="2">
                  <c:v>1.9</c:v>
                </c:pt>
                <c:pt idx="3">
                  <c:v>2.5</c:v>
                </c:pt>
              </c:numCache>
            </c:numRef>
          </c:val>
          <c:extLst>
            <c:ext xmlns:c16="http://schemas.microsoft.com/office/drawing/2014/chart" uri="{C3380CC4-5D6E-409C-BE32-E72D297353CC}">
              <c16:uniqueId val="{00000001-1F2D-4FDC-9AF2-094EE1E28849}"/>
            </c:ext>
          </c:extLst>
        </c:ser>
        <c:dLbls>
          <c:showLegendKey val="0"/>
          <c:showVal val="0"/>
          <c:showCatName val="0"/>
          <c:showSerName val="0"/>
          <c:showPercent val="0"/>
          <c:showBubbleSize val="0"/>
        </c:dLbls>
        <c:axId val="1508592752"/>
        <c:axId val="1508597072"/>
      </c:areaChart>
      <c:valAx>
        <c:axId val="1508597072"/>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08592752"/>
        <c:crosses val="max"/>
        <c:crossBetween val="midCat"/>
      </c:valAx>
      <c:catAx>
        <c:axId val="15085927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0859707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Christ's Church Worldwide 2024</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Christ's Church Worldwide 2022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B6E-4525-907A-E97A33785842}"/>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AB6E-4525-907A-E97A33785842}"/>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2"/>
                <c:pt idx="0">
                  <c:v>Western</c:v>
                </c:pt>
                <c:pt idx="1">
                  <c:v>Asia, Africa Latin America</c:v>
                </c:pt>
              </c:strCache>
            </c:strRef>
          </c:cat>
          <c:val>
            <c:numRef>
              <c:f>Sheet1!$B$2:$B$5</c:f>
              <c:numCache>
                <c:formatCode>General</c:formatCode>
                <c:ptCount val="2"/>
                <c:pt idx="0">
                  <c:v>30</c:v>
                </c:pt>
                <c:pt idx="1">
                  <c:v>70</c:v>
                </c:pt>
              </c:numCache>
            </c:numRef>
          </c:val>
          <c:extLst>
            <c:ext xmlns:c16="http://schemas.microsoft.com/office/drawing/2014/chart" uri="{C3380CC4-5D6E-409C-BE32-E72D297353CC}">
              <c16:uniqueId val="{00000004-AB6E-4525-907A-E97A33785842}"/>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Christ's Church Worldwide 1970</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9FE-4876-8BC2-F146CD52EEE2}"/>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29FE-4876-8BC2-F146CD52EEE2}"/>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2"/>
                <c:pt idx="0">
                  <c:v>Western</c:v>
                </c:pt>
                <c:pt idx="1">
                  <c:v>Asia, Africa Latin America</c:v>
                </c:pt>
              </c:strCache>
            </c:strRef>
          </c:cat>
          <c:val>
            <c:numRef>
              <c:f>Sheet1!$B$2:$B$5</c:f>
              <c:numCache>
                <c:formatCode>General</c:formatCode>
                <c:ptCount val="2"/>
                <c:pt idx="0">
                  <c:v>70</c:v>
                </c:pt>
                <c:pt idx="1">
                  <c:v>30</c:v>
                </c:pt>
              </c:numCache>
            </c:numRef>
          </c:val>
          <c:extLst>
            <c:ext xmlns:c16="http://schemas.microsoft.com/office/drawing/2014/chart" uri="{C3380CC4-5D6E-409C-BE32-E72D297353CC}">
              <c16:uniqueId val="{00000004-29FE-4876-8BC2-F146CD52EEE2}"/>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0.41141</cdr:x>
      <cdr:y>0.66272</cdr:y>
    </cdr:from>
    <cdr:to>
      <cdr:x>0.66855</cdr:x>
      <cdr:y>0.88429</cdr:y>
    </cdr:to>
    <cdr:sp macro="" textlink="">
      <cdr:nvSpPr>
        <cdr:cNvPr id="2" name="TextBox 1">
          <a:extLst xmlns:a="http://schemas.openxmlformats.org/drawingml/2006/main">
            <a:ext uri="{FF2B5EF4-FFF2-40B4-BE49-F238E27FC236}">
              <a16:creationId xmlns:a16="http://schemas.microsoft.com/office/drawing/2014/main" id="{1B769C42-664B-158C-3F18-8C9078EBC201}"/>
            </a:ext>
          </a:extLst>
        </cdr:cNvPr>
        <cdr:cNvSpPr txBox="1"/>
      </cdr:nvSpPr>
      <cdr:spPr>
        <a:xfrm xmlns:a="http://schemas.openxmlformats.org/drawingml/2006/main">
          <a:off x="3343947" y="3591075"/>
          <a:ext cx="2090057" cy="120057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7200" dirty="0">
              <a:latin typeface="Helvetica" panose="020B0604020202020204" pitchFamily="34" charset="0"/>
              <a:cs typeface="Helvetica" panose="020B0604020202020204" pitchFamily="34" charset="0"/>
            </a:rPr>
            <a:t>32%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1A5FFF-BDA8-2745-A5CD-48460BAAA69F}" type="datetimeFigureOut">
              <a:rPr lang="en-US" smtClean="0"/>
              <a:t>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D70D8E-4954-8E41-AFE7-C8ADB94E44DF}" type="slidenum">
              <a:rPr lang="en-US" smtClean="0"/>
              <a:t>‹#›</a:t>
            </a:fld>
            <a:endParaRPr lang="en-US"/>
          </a:p>
        </p:txBody>
      </p:sp>
    </p:spTree>
    <p:extLst>
      <p:ext uri="{BB962C8B-B14F-4D97-AF65-F5344CB8AC3E}">
        <p14:creationId xmlns:p14="http://schemas.microsoft.com/office/powerpoint/2010/main" val="3247478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biblegateway.com/passage/?search=romans+12&amp;version=NLT#fen-NLT-28210d"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biblegateway.com/passage/?search=1+Corinthians+12&amp;version=NLT#fen-NLT-28603b" TargetMode="External"/><Relationship Id="rId7" Type="http://schemas.openxmlformats.org/officeDocument/2006/relationships/hyperlink" Target="https://www.biblegateway.com/passage/?search=1+Corinthians+12&amp;version=NLT#fen-NLT-28608f"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s://www.biblegateway.com/passage/?search=1+Corinthians+12&amp;version=NLT#fen-NLT-28608e" TargetMode="External"/><Relationship Id="rId5" Type="http://schemas.openxmlformats.org/officeDocument/2006/relationships/hyperlink" Target="https://www.biblegateway.com/passage/?search=1+Corinthians+12&amp;version=NLT#fen-NLT-28605d" TargetMode="External"/><Relationship Id="rId4" Type="http://schemas.openxmlformats.org/officeDocument/2006/relationships/hyperlink" Target="https://www.biblegateway.com/passage/?search=1+Corinthians+12&amp;version=NLT#fen-NLT-28603c"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E11A7-5D0C-132A-AF41-A088048A63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9E0DA0-5D0D-8A5B-4845-BE163C6A4C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23D42A-9506-C76C-9C1A-B22F116662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BDCDBF-669A-B0CF-76AF-3892FA8C5593}"/>
              </a:ext>
            </a:extLst>
          </p:cNvPr>
          <p:cNvSpPr>
            <a:spLocks noGrp="1"/>
          </p:cNvSpPr>
          <p:nvPr>
            <p:ph type="sldNum" sz="quarter" idx="5"/>
          </p:nvPr>
        </p:nvSpPr>
        <p:spPr/>
        <p:txBody>
          <a:bodyPr/>
          <a:lstStyle/>
          <a:p>
            <a:fld id="{7FD70D8E-4954-8E41-AFE7-C8ADB94E44DF}" type="slidenum">
              <a:rPr lang="en-US" smtClean="0"/>
              <a:t>1</a:t>
            </a:fld>
            <a:endParaRPr lang="en-US"/>
          </a:p>
        </p:txBody>
      </p:sp>
    </p:spTree>
    <p:extLst>
      <p:ext uri="{BB962C8B-B14F-4D97-AF65-F5344CB8AC3E}">
        <p14:creationId xmlns:p14="http://schemas.microsoft.com/office/powerpoint/2010/main" val="19066491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REASON NUMBER 3:  We are intentionally designed by God to work together (Romans 12:6)</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When our relationship with God is restored by faith in Jesus Christ, the first thing that happens is that God connects us to his body – his family. </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That family reaches around the world and throughout time. </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In his grace, God has given us different gifts for doing certain things well (Rom. 12:6).</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The Bible says, He makes the whole body fit together perfectly. As each part does its own special work, it helps the other parts grow, so that the whole body is healthy and growing and full of love. (Eph. 4:16 NLT)</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We are one interdependent body</a:t>
            </a: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r>
              <a:rPr lang="en-US" sz="1200" b="0" i="0" kern="100" dirty="0">
                <a:effectLst/>
                <a:latin typeface="Arial" panose="020B0604020202020204" pitchFamily="34" charset="0"/>
                <a:ea typeface="Calibri" panose="020F0502020204030204" pitchFamily="34" charset="0"/>
                <a:cs typeface="Arial" panose="020B0604020202020204" pitchFamily="34" charset="0"/>
              </a:rPr>
              <a:t>Christ prayed for us to be unified as brothers and sisters working together on his mission of restoration of all that is broken in the world. </a:t>
            </a:r>
          </a:p>
        </p:txBody>
      </p:sp>
      <p:sp>
        <p:nvSpPr>
          <p:cNvPr id="4" name="Slide Number Placeholder 3"/>
          <p:cNvSpPr>
            <a:spLocks noGrp="1"/>
          </p:cNvSpPr>
          <p:nvPr>
            <p:ph type="sldNum" sz="quarter" idx="5"/>
          </p:nvPr>
        </p:nvSpPr>
        <p:spPr/>
        <p:txBody>
          <a:bodyPr/>
          <a:lstStyle/>
          <a:p>
            <a:fld id="{7FD70D8E-4954-8E41-AFE7-C8ADB94E44DF}" type="slidenum">
              <a:rPr lang="en-US" smtClean="0"/>
              <a:t>10</a:t>
            </a:fld>
            <a:endParaRPr lang="en-US"/>
          </a:p>
        </p:txBody>
      </p:sp>
    </p:spTree>
    <p:extLst>
      <p:ext uri="{BB962C8B-B14F-4D97-AF65-F5344CB8AC3E}">
        <p14:creationId xmlns:p14="http://schemas.microsoft.com/office/powerpoint/2010/main" val="2256699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 most profound image of collaboration is seen in the first chapter of the Bible. </a:t>
            </a:r>
          </a:p>
          <a:p>
            <a:pPr marL="0" marR="0">
              <a:spcBef>
                <a:spcPts val="0"/>
              </a:spcBef>
              <a:spcAft>
                <a:spcPts val="0"/>
              </a:spcAft>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In Genesis 1, God describes himself in a way we don’t expect.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“Then God said, “Let us make mankind in our image, in our likeness, so that they may rule over the fish in the sea and the birds in the sky, over the livestock and all the wild animals, and over all the creatures that move along the ground.” So God created mankind in his own image, in the image of God he created them; male and female he created them.” (Genesis 1:26-27 NIV)</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 Bible barely gets started and we are immediately introduced to a reality about God that blows our mind. God is an “us.”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Later in the Bible we discover that “us” is God the Father, God the Son and God the Holy Spirit.</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 Bible describes “the three “persons” of the Trinity as coequal and coeternal. They are not three roles played by one person. They are not three gods in a cluster. The one God is also </a:t>
            </a:r>
            <a:r>
              <a:rPr lang="en-US" sz="1200" b="0" i="0" u="sng" dirty="0">
                <a:effectLst/>
                <a:latin typeface="Arial" panose="020B0604020202020204" pitchFamily="34" charset="0"/>
                <a:ea typeface="Calibri" panose="020F0502020204030204" pitchFamily="34" charset="0"/>
                <a:cs typeface="Arial" panose="020B0604020202020204" pitchFamily="34" charset="0"/>
              </a:rPr>
              <a:t>and</a:t>
            </a:r>
            <a:r>
              <a:rPr lang="en-US" sz="1200" b="0" i="0" dirty="0">
                <a:effectLst/>
                <a:latin typeface="Arial" panose="020B0604020202020204" pitchFamily="34" charset="0"/>
                <a:ea typeface="Calibri" panose="020F0502020204030204" pitchFamily="34" charset="0"/>
                <a:cs typeface="Arial" panose="020B0604020202020204" pitchFamily="34" charset="0"/>
              </a:rPr>
              <a:t> equally “they” and “they” are always together and always cooperating. The Father initiates, the Son complies, and the Spirit executes the will of both, which is his will also.” (J.I. Packer, Concise Theology)</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We don’t have time to dig deeper into understanding the triune, relational nature of God and what he models in relational intimacy and collaboration, but there is much to learn from Colossians 1, Mark 1, Matthew 2, Matthew 3, John 15, John 16, and other passages.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From these passages we learn three things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1. God is fundamentally relational. God isn’t an isolated, independent person. The Father, Son and Holy Spirit model relational intimacy characterized by: Mutual commitment, Communication, Cooperation, enjoyment, and Mutual respect and honor</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2. God is fundamentally inter-dependent. Each member of the trinity has a distinct role that complements the others. Within their relationship, power and honor are willingly shared.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45720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3. We are made in God’s image which means we are fundamentally relational and fundamentally inter-dependent.  Following God’s example, we embrace relationships, willingly share power, and humbly rely on the unique contribution of each member of God’s family.  </a:t>
            </a:r>
          </a:p>
        </p:txBody>
      </p:sp>
      <p:sp>
        <p:nvSpPr>
          <p:cNvPr id="4" name="Slide Number Placeholder 3"/>
          <p:cNvSpPr>
            <a:spLocks noGrp="1"/>
          </p:cNvSpPr>
          <p:nvPr>
            <p:ph type="sldNum" sz="quarter" idx="5"/>
          </p:nvPr>
        </p:nvSpPr>
        <p:spPr/>
        <p:txBody>
          <a:bodyPr/>
          <a:lstStyle/>
          <a:p>
            <a:fld id="{7FD70D8E-4954-8E41-AFE7-C8ADB94E44DF}" type="slidenum">
              <a:rPr lang="en-US" smtClean="0"/>
              <a:t>11</a:t>
            </a:fld>
            <a:endParaRPr lang="en-US"/>
          </a:p>
        </p:txBody>
      </p:sp>
    </p:spTree>
    <p:extLst>
      <p:ext uri="{BB962C8B-B14F-4D97-AF65-F5344CB8AC3E}">
        <p14:creationId xmlns:p14="http://schemas.microsoft.com/office/powerpoint/2010/main" val="3490683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00" dirty="0">
                <a:effectLst/>
                <a:latin typeface="Arial" panose="020B0604020202020204" pitchFamily="34" charset="0"/>
                <a:ea typeface="Calibri" panose="020F0502020204030204" pitchFamily="34" charset="0"/>
                <a:cs typeface="Arial" panose="020B0604020202020204" pitchFamily="34" charset="0"/>
              </a:rPr>
              <a:t>If God </a:t>
            </a:r>
            <a:r>
              <a:rPr lang="en-US" sz="1200" b="0" i="0" dirty="0">
                <a:effectLst/>
                <a:latin typeface="Arial" panose="020B0604020202020204" pitchFamily="34" charset="0"/>
                <a:ea typeface="Calibri" panose="020F0502020204030204" pitchFamily="34" charset="0"/>
                <a:cs typeface="Arial" panose="020B0604020202020204" pitchFamily="34" charset="0"/>
              </a:rPr>
              <a:t>has never worked alone, can we?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Arial" panose="020B0604020202020204" pitchFamily="34" charset="0"/>
                <a:ea typeface="Calibri" panose="020F0502020204030204" pitchFamily="34" charset="0"/>
                <a:cs typeface="Arial" panose="020B0604020202020204" pitchFamily="34" charset="0"/>
              </a:rPr>
              <a:t>But that’s not the only image of collaboration in scripture. There are more.</a:t>
            </a:r>
          </a:p>
        </p:txBody>
      </p:sp>
      <p:sp>
        <p:nvSpPr>
          <p:cNvPr id="4" name="Slide Number Placeholder 3"/>
          <p:cNvSpPr>
            <a:spLocks noGrp="1"/>
          </p:cNvSpPr>
          <p:nvPr>
            <p:ph type="sldNum" sz="quarter" idx="5"/>
          </p:nvPr>
        </p:nvSpPr>
        <p:spPr/>
        <p:txBody>
          <a:bodyPr/>
          <a:lstStyle/>
          <a:p>
            <a:fld id="{7FD70D8E-4954-8E41-AFE7-C8ADB94E44DF}" type="slidenum">
              <a:rPr lang="en-US" smtClean="0"/>
              <a:t>12</a:t>
            </a:fld>
            <a:endParaRPr lang="en-US"/>
          </a:p>
        </p:txBody>
      </p:sp>
    </p:spTree>
    <p:extLst>
      <p:ext uri="{BB962C8B-B14F-4D97-AF65-F5344CB8AC3E}">
        <p14:creationId xmlns:p14="http://schemas.microsoft.com/office/powerpoint/2010/main" val="1098783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What other images of collaboration are found in scripture?</a:t>
            </a:r>
          </a:p>
          <a:p>
            <a:pPr>
              <a:spcAft>
                <a:spcPts val="600"/>
              </a:spcAft>
            </a:pPr>
            <a:endParaRPr lang="en-US" sz="1200" b="0" i="0" dirty="0">
              <a:latin typeface="Arial" panose="020B0604020202020204" pitchFamily="34" charset="0"/>
              <a:cs typeface="Arial" panose="020B0604020202020204" pitchFamily="34" charset="0"/>
            </a:endParaRPr>
          </a:p>
          <a:p>
            <a:pPr>
              <a:spcAft>
                <a:spcPts val="600"/>
              </a:spcAft>
            </a:pPr>
            <a:r>
              <a:rPr lang="en-US" sz="1200" b="0" i="0" dirty="0">
                <a:latin typeface="Arial" panose="020B0604020202020204" pitchFamily="34" charset="0"/>
                <a:cs typeface="Arial" panose="020B0604020202020204" pitchFamily="34" charset="0"/>
              </a:rPr>
              <a:t>Take 15 minutes to discuss together</a:t>
            </a:r>
          </a:p>
        </p:txBody>
      </p:sp>
      <p:sp>
        <p:nvSpPr>
          <p:cNvPr id="4" name="Slide Number Placeholder 3"/>
          <p:cNvSpPr>
            <a:spLocks noGrp="1"/>
          </p:cNvSpPr>
          <p:nvPr>
            <p:ph type="sldNum" sz="quarter" idx="5"/>
          </p:nvPr>
        </p:nvSpPr>
        <p:spPr/>
        <p:txBody>
          <a:bodyPr/>
          <a:lstStyle/>
          <a:p>
            <a:fld id="{7FD70D8E-4954-8E41-AFE7-C8ADB94E44DF}" type="slidenum">
              <a:rPr lang="en-US" smtClean="0"/>
              <a:t>13</a:t>
            </a:fld>
            <a:endParaRPr lang="en-US"/>
          </a:p>
        </p:txBody>
      </p:sp>
    </p:spTree>
    <p:extLst>
      <p:ext uri="{BB962C8B-B14F-4D97-AF65-F5344CB8AC3E}">
        <p14:creationId xmlns:p14="http://schemas.microsoft.com/office/powerpoint/2010/main" val="3439694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We are a body.</a:t>
            </a:r>
          </a:p>
          <a:p>
            <a:pPr marL="0" marR="0" lvl="0" indent="0">
              <a:spcBef>
                <a:spcPts val="0"/>
              </a:spcBef>
              <a:spcAft>
                <a:spcPts val="0"/>
              </a:spcAft>
              <a:buFont typeface="Symbol" panose="05050102010706020507" pitchFamily="18" charset="2"/>
              <a:buNone/>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Scripture teaches:</a:t>
            </a:r>
          </a:p>
          <a:p>
            <a:pPr marL="342900" marR="0" lvl="0" indent="-342900">
              <a:spcBef>
                <a:spcPts val="0"/>
              </a:spcBef>
              <a:spcAft>
                <a:spcPts val="0"/>
              </a:spcAft>
              <a:buFont typeface="Symbol" panose="05050102010706020507" pitchFamily="18" charset="2"/>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We are many parts of one body, and we all belong to each other (Rom. 12:5).</a:t>
            </a:r>
          </a:p>
          <a:p>
            <a:pPr marL="342900" marR="0" lvl="0" indent="-342900">
              <a:spcBef>
                <a:spcPts val="0"/>
              </a:spcBef>
              <a:spcAft>
                <a:spcPts val="0"/>
              </a:spcAft>
              <a:buFont typeface="Symbol" panose="05050102010706020507" pitchFamily="18" charset="2"/>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“[God] made peace between Jews and Gentiles by creating in himself one new people from the two groups. Together as one body, Christ reconciled both groups to God by means of his death on the cross, and our hostility toward each other was put to death.” (Eph. 2:15-16 NLT)</a:t>
            </a:r>
          </a:p>
          <a:p>
            <a:pPr marL="342900" marR="0" lvl="0" indent="-342900">
              <a:spcBef>
                <a:spcPts val="0"/>
              </a:spcBef>
              <a:spcAft>
                <a:spcPts val="0"/>
              </a:spcAft>
              <a:buFont typeface="Symbol" panose="05050102010706020507" pitchFamily="18" charset="2"/>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The body has many different parts…and God has put each part just where he wants it (1 Cor. 12:18).</a:t>
            </a:r>
          </a:p>
          <a:p>
            <a:pPr marL="342900" marR="0" lvl="0" indent="-342900">
              <a:spcBef>
                <a:spcPts val="0"/>
              </a:spcBef>
              <a:spcAft>
                <a:spcPts val="0"/>
              </a:spcAft>
              <a:buFont typeface="Symbol" panose="05050102010706020507" pitchFamily="18" charset="2"/>
              <a:buChar char=""/>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We are one, global, interdependent body</a:t>
            </a:r>
          </a:p>
        </p:txBody>
      </p:sp>
      <p:sp>
        <p:nvSpPr>
          <p:cNvPr id="4" name="Slide Number Placeholder 3"/>
          <p:cNvSpPr>
            <a:spLocks noGrp="1"/>
          </p:cNvSpPr>
          <p:nvPr>
            <p:ph type="sldNum" sz="quarter" idx="5"/>
          </p:nvPr>
        </p:nvSpPr>
        <p:spPr/>
        <p:txBody>
          <a:bodyPr/>
          <a:lstStyle/>
          <a:p>
            <a:fld id="{7FD70D8E-4954-8E41-AFE7-C8ADB94E44DF}" type="slidenum">
              <a:rPr lang="en-US" smtClean="0"/>
              <a:t>14</a:t>
            </a:fld>
            <a:endParaRPr lang="en-US"/>
          </a:p>
        </p:txBody>
      </p:sp>
    </p:spTree>
    <p:extLst>
      <p:ext uri="{BB962C8B-B14F-4D97-AF65-F5344CB8AC3E}">
        <p14:creationId xmlns:p14="http://schemas.microsoft.com/office/powerpoint/2010/main" val="2183760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dirty="0">
                <a:effectLst/>
                <a:latin typeface="Arial" panose="020B0604020202020204" pitchFamily="34" charset="0"/>
                <a:ea typeface="Calibri" panose="020F0502020204030204" pitchFamily="34" charset="0"/>
                <a:cs typeface="Arial" panose="020B0604020202020204" pitchFamily="34" charset="0"/>
              </a:rPr>
              <a:t>We are a family.</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1" dirty="0">
                <a:effectLst/>
                <a:latin typeface="Arial" panose="020B0604020202020204" pitchFamily="34" charset="0"/>
                <a:ea typeface="Calibri" panose="020F0502020204030204" pitchFamily="34" charset="0"/>
                <a:cs typeface="Arial" panose="020B0604020202020204" pitchFamily="34" charset="0"/>
              </a:rPr>
              <a:t>“Dear brothers and sisters” </a:t>
            </a:r>
            <a:r>
              <a:rPr lang="en-US" sz="1200" b="0" dirty="0">
                <a:effectLst/>
                <a:latin typeface="Arial" panose="020B0604020202020204" pitchFamily="34" charset="0"/>
                <a:ea typeface="Calibri" panose="020F0502020204030204" pitchFamily="34" charset="0"/>
                <a:cs typeface="Arial" panose="020B0604020202020204" pitchFamily="34" charset="0"/>
              </a:rPr>
              <a:t>was Paul’s favorite way of addressing fellow believers (see Romans, Galatians, Thessalonians, Corinthians, </a:t>
            </a:r>
            <a:r>
              <a:rPr lang="en-US" sz="1200" b="0" dirty="0" err="1">
                <a:effectLst/>
                <a:latin typeface="Arial" panose="020B0604020202020204" pitchFamily="34" charset="0"/>
                <a:ea typeface="Calibri" panose="020F0502020204030204" pitchFamily="34" charset="0"/>
                <a:cs typeface="Arial" panose="020B0604020202020204" pitchFamily="34" charset="0"/>
              </a:rPr>
              <a:t>etc</a:t>
            </a:r>
            <a:r>
              <a:rPr lang="en-US" sz="1200" b="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dirty="0">
                <a:effectLst/>
                <a:latin typeface="Arial" panose="020B0604020202020204" pitchFamily="34" charset="0"/>
                <a:ea typeface="Calibri" panose="020F0502020204030204" pitchFamily="34" charset="0"/>
                <a:cs typeface="Arial" panose="020B0604020202020204" pitchFamily="34" charset="0"/>
              </a:rPr>
              <a:t>Brothers and sisters means </a:t>
            </a:r>
            <a:r>
              <a:rPr lang="en-US" sz="1200" b="1" dirty="0">
                <a:effectLst/>
                <a:latin typeface="Arial" panose="020B0604020202020204" pitchFamily="34" charset="0"/>
                <a:ea typeface="Calibri" panose="020F0502020204030204" pitchFamily="34" charset="0"/>
                <a:cs typeface="Arial" panose="020B0604020202020204" pitchFamily="34" charset="0"/>
              </a:rPr>
              <a:t>we are a FAMILY. </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dirty="0">
                <a:effectLst/>
                <a:latin typeface="Arial" panose="020B0604020202020204" pitchFamily="34" charset="0"/>
                <a:ea typeface="Calibri" panose="020F0502020204030204" pitchFamily="34" charset="0"/>
                <a:cs typeface="Arial" panose="020B0604020202020204" pitchFamily="34" charset="0"/>
              </a:rPr>
              <a:t>In his letter to the multi-ethnic church in Ephesus, Paul explains: “All of us can come to the Father through the same Holy Spirit because of what Christ has done for us. So now you Gentiles are no longer strangers and foreigners. You are citizens along with all of God’s holy people. You are members of God’s family” (Ephesian 2:18, 19).</a:t>
            </a:r>
          </a:p>
        </p:txBody>
      </p:sp>
      <p:sp>
        <p:nvSpPr>
          <p:cNvPr id="4" name="Slide Number Placeholder 3"/>
          <p:cNvSpPr>
            <a:spLocks noGrp="1"/>
          </p:cNvSpPr>
          <p:nvPr>
            <p:ph type="sldNum" sz="quarter" idx="5"/>
          </p:nvPr>
        </p:nvSpPr>
        <p:spPr/>
        <p:txBody>
          <a:bodyPr/>
          <a:lstStyle/>
          <a:p>
            <a:fld id="{7FD70D8E-4954-8E41-AFE7-C8ADB94E44DF}" type="slidenum">
              <a:rPr lang="en-US" smtClean="0"/>
              <a:t>15</a:t>
            </a:fld>
            <a:endParaRPr lang="en-US"/>
          </a:p>
        </p:txBody>
      </p:sp>
    </p:spTree>
    <p:extLst>
      <p:ext uri="{BB962C8B-B14F-4D97-AF65-F5344CB8AC3E}">
        <p14:creationId xmlns:p14="http://schemas.microsoft.com/office/powerpoint/2010/main" val="1255484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We are a team.</a:t>
            </a:r>
          </a:p>
          <a:p>
            <a:pPr marL="0" marR="0">
              <a:spcBef>
                <a:spcPts val="0"/>
              </a:spcBef>
              <a:spcAft>
                <a:spcPts val="0"/>
              </a:spcAft>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In the Old Testament there are multiple examples of small teams working together on a shared mission. </a:t>
            </a:r>
          </a:p>
          <a:p>
            <a:pPr marL="0" marR="0">
              <a:spcBef>
                <a:spcPts val="0"/>
              </a:spcBef>
              <a:spcAft>
                <a:spcPts val="0"/>
              </a:spcAft>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There is:</a:t>
            </a:r>
          </a:p>
          <a:p>
            <a:pPr marL="285750" marR="0" indent="-285750">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Moses and Aaron</a:t>
            </a:r>
          </a:p>
          <a:p>
            <a:pPr marL="285750" marR="0" indent="-285750">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David and Jonathan</a:t>
            </a:r>
          </a:p>
          <a:p>
            <a:pPr marL="285750" marR="0" indent="-285750">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Daniel, Shadrach, Meshach, and Abednego</a:t>
            </a:r>
          </a:p>
          <a:p>
            <a:pPr marL="0" marR="0">
              <a:spcBef>
                <a:spcPts val="0"/>
              </a:spcBef>
              <a:spcAft>
                <a:spcPts val="0"/>
              </a:spcAft>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In the New Testament, virtually every advance of the Gospel occurred through small teams working together. </a:t>
            </a:r>
          </a:p>
          <a:p>
            <a:pPr marL="285750" marR="0" indent="-285750">
              <a:lnSpc>
                <a:spcPct val="150000"/>
              </a:lnSpc>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Jesus invested in the twelve disciples and then sent them out two by two (Mark 6:7)</a:t>
            </a:r>
          </a:p>
          <a:p>
            <a:pPr marL="285750" marR="0" indent="-285750">
              <a:lnSpc>
                <a:spcPct val="150000"/>
              </a:lnSpc>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Jesus chose 72 other disciples and sent them out in pairs (Luke 10:1)</a:t>
            </a:r>
          </a:p>
          <a:p>
            <a:pPr marL="285750" marR="0" indent="-285750">
              <a:lnSpc>
                <a:spcPct val="150000"/>
              </a:lnSpc>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Peter, James and John healed and preached. </a:t>
            </a:r>
          </a:p>
          <a:p>
            <a:pPr marL="285750" marR="0" indent="-285750">
              <a:lnSpc>
                <a:spcPct val="150000"/>
              </a:lnSpc>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Paul and Barnabas (Acts 13:1-5)</a:t>
            </a:r>
          </a:p>
          <a:p>
            <a:pPr marL="285750" marR="0" indent="-285750">
              <a:lnSpc>
                <a:spcPct val="150000"/>
              </a:lnSpc>
              <a:spcBef>
                <a:spcPts val="0"/>
              </a:spcBef>
              <a:spcAft>
                <a:spcPts val="0"/>
              </a:spcAft>
              <a:buFont typeface="Arial" panose="020B0604020202020204" pitchFamily="34" charset="0"/>
              <a:buChar char="•"/>
            </a:pPr>
            <a:r>
              <a:rPr lang="en-US" sz="1200" b="0" i="0" dirty="0">
                <a:effectLst/>
                <a:latin typeface="Arial" panose="020B0604020202020204" pitchFamily="34" charset="0"/>
                <a:ea typeface="Calibri" panose="020F0502020204030204" pitchFamily="34" charset="0"/>
                <a:cs typeface="Arial" panose="020B0604020202020204" pitchFamily="34" charset="0"/>
              </a:rPr>
              <a:t>Paul and Silas and Timothy, </a:t>
            </a:r>
          </a:p>
          <a:p>
            <a:pPr marL="285750" marR="0" indent="-285750">
              <a:spcBef>
                <a:spcPts val="0"/>
              </a:spcBef>
              <a:spcAft>
                <a:spcPts val="0"/>
              </a:spcAft>
              <a:buFont typeface="Arial" panose="020B0604020202020204" pitchFamily="34" charset="0"/>
              <a:buChar char="•"/>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Font typeface="Arial" panose="020B0604020202020204" pitchFamily="34" charset="0"/>
              <a:buNone/>
            </a:pPr>
            <a:r>
              <a:rPr lang="en-US" sz="1200" b="0" i="0" dirty="0">
                <a:effectLst/>
                <a:latin typeface="Arial" panose="020B0604020202020204" pitchFamily="34" charset="0"/>
                <a:ea typeface="Calibri" panose="020F0502020204030204" pitchFamily="34" charset="0"/>
                <a:cs typeface="Arial" panose="020B0604020202020204" pitchFamily="34" charset="0"/>
              </a:rPr>
              <a:t>The biblical pattern is to engage in God’s mission in teams (Bolsinger, Canoeing the Mountains, 156). </a:t>
            </a:r>
          </a:p>
        </p:txBody>
      </p:sp>
      <p:sp>
        <p:nvSpPr>
          <p:cNvPr id="4" name="Slide Number Placeholder 3"/>
          <p:cNvSpPr>
            <a:spLocks noGrp="1"/>
          </p:cNvSpPr>
          <p:nvPr>
            <p:ph type="sldNum" sz="quarter" idx="5"/>
          </p:nvPr>
        </p:nvSpPr>
        <p:spPr/>
        <p:txBody>
          <a:bodyPr/>
          <a:lstStyle/>
          <a:p>
            <a:fld id="{7FD70D8E-4954-8E41-AFE7-C8ADB94E44DF}" type="slidenum">
              <a:rPr lang="en-US" smtClean="0"/>
              <a:t>16</a:t>
            </a:fld>
            <a:endParaRPr lang="en-US"/>
          </a:p>
        </p:txBody>
      </p:sp>
    </p:spTree>
    <p:extLst>
      <p:ext uri="{BB962C8B-B14F-4D97-AF65-F5344CB8AC3E}">
        <p14:creationId xmlns:p14="http://schemas.microsoft.com/office/powerpoint/2010/main" val="23371181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1" i="0" dirty="0">
                <a:effectLst/>
                <a:latin typeface="Arial" panose="020B0604020202020204" pitchFamily="34" charset="0"/>
                <a:ea typeface="Calibri" panose="020F0502020204030204" pitchFamily="34" charset="0"/>
                <a:cs typeface="Arial" panose="020B0604020202020204" pitchFamily="34" charset="0"/>
              </a:rPr>
              <a:t>We are a building. </a:t>
            </a:r>
            <a:r>
              <a:rPr lang="en-US" sz="1200" b="0" i="0" dirty="0">
                <a:effectLst/>
                <a:latin typeface="Arial" panose="020B0604020202020204" pitchFamily="34" charset="0"/>
                <a:ea typeface="Calibri" panose="020F0502020204030204" pitchFamily="34" charset="0"/>
                <a:cs typeface="Arial" panose="020B0604020202020204" pitchFamily="34" charset="0"/>
              </a:rPr>
              <a:t>Paul writes,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“Together, we are his house, built on the foundation of the apostles and the prophets. And the cornerstone is Christ Jesus himself. We are carefully joined together in him, becoming a holy temple for the Lord” (Eph 2:20, 21)</a:t>
            </a:r>
          </a:p>
          <a:p>
            <a:pPr marL="0" marR="0">
              <a:spcBef>
                <a:spcPts val="0"/>
              </a:spcBef>
              <a:spcAft>
                <a:spcPts val="0"/>
              </a:spcAft>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To the church in Corinth, he describes how teamwork builds the church. He writes, </a:t>
            </a:r>
          </a:p>
          <a:p>
            <a:pPr marL="457200" marR="0" lvl="1"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“You are God’s building. Because of God’s grace to me, I have laid the foundation like an expert builder. Now others are building on it. But whoever is building on this foundation must be very careful. For no one can lay any foundation other than the one we already have—Jesus Christ… all of you together are the temple of God and the Spirit of God lives in you” (NLT, 1 Corinthians 3:9-11, 16).</a:t>
            </a:r>
          </a:p>
          <a:p>
            <a:pPr marL="0" marR="0" lvl="0" indent="0">
              <a:spcBef>
                <a:spcPts val="0"/>
              </a:spcBef>
              <a:spcAft>
                <a:spcPts val="0"/>
              </a:spcAft>
              <a:buFont typeface="Symbol" panose="05050102010706020507" pitchFamily="18" charset="2"/>
              <a:buNone/>
            </a:pPr>
            <a:endParaRPr lang="en-US" sz="1200" b="0" i="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The prophets prepared the land, Jesus is the cornerstone, Paul laid the foundation, and others carefully joined the rest of the building together. </a:t>
            </a:r>
          </a:p>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 </a:t>
            </a:r>
          </a:p>
          <a:p>
            <a:pPr marL="0" marR="0" lvl="0" indent="0">
              <a:spcBef>
                <a:spcPts val="0"/>
              </a:spcBef>
              <a:spcAft>
                <a:spcPts val="0"/>
              </a:spcAft>
              <a:buFont typeface="Symbol" panose="05050102010706020507" pitchFamily="18" charset="2"/>
              <a:buNone/>
            </a:pPr>
            <a:r>
              <a:rPr lang="en-US" sz="1200" b="0" i="0" dirty="0">
                <a:effectLst/>
                <a:latin typeface="Arial" panose="020B0604020202020204" pitchFamily="34" charset="0"/>
                <a:ea typeface="Calibri" panose="020F0502020204030204" pitchFamily="34" charset="0"/>
                <a:cs typeface="Arial" panose="020B0604020202020204" pitchFamily="34" charset="0"/>
              </a:rPr>
              <a:t>Building Christ’s house takes teamwork and complementary skills.</a:t>
            </a:r>
          </a:p>
        </p:txBody>
      </p:sp>
      <p:sp>
        <p:nvSpPr>
          <p:cNvPr id="4" name="Slide Number Placeholder 3"/>
          <p:cNvSpPr>
            <a:spLocks noGrp="1"/>
          </p:cNvSpPr>
          <p:nvPr>
            <p:ph type="sldNum" sz="quarter" idx="5"/>
          </p:nvPr>
        </p:nvSpPr>
        <p:spPr/>
        <p:txBody>
          <a:bodyPr/>
          <a:lstStyle/>
          <a:p>
            <a:fld id="{7FD70D8E-4954-8E41-AFE7-C8ADB94E44DF}" type="slidenum">
              <a:rPr lang="en-US" smtClean="0"/>
              <a:t>17</a:t>
            </a:fld>
            <a:endParaRPr lang="en-US"/>
          </a:p>
        </p:txBody>
      </p:sp>
    </p:spTree>
    <p:extLst>
      <p:ext uri="{BB962C8B-B14F-4D97-AF65-F5344CB8AC3E}">
        <p14:creationId xmlns:p14="http://schemas.microsoft.com/office/powerpoint/2010/main" val="32694803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dirty="0">
                <a:solidFill>
                  <a:srgbClr val="000000"/>
                </a:solidFill>
                <a:effectLst/>
                <a:latin typeface="Arial" panose="020B0604020202020204" pitchFamily="34" charset="0"/>
                <a:cs typeface="Arial" panose="020B0604020202020204" pitchFamily="34" charset="0"/>
              </a:rPr>
              <a:t>We are a garden. </a:t>
            </a:r>
          </a:p>
          <a:p>
            <a:pPr algn="l"/>
            <a:endParaRPr lang="en-US" sz="1200" b="0" i="0" dirty="0">
              <a:solidFill>
                <a:srgbClr val="000000"/>
              </a:solidFill>
              <a:effectLst/>
              <a:latin typeface="Arial" panose="020B0604020202020204" pitchFamily="34" charset="0"/>
              <a:cs typeface="Arial" panose="020B0604020202020204" pitchFamily="34" charset="0"/>
            </a:endParaRPr>
          </a:p>
          <a:p>
            <a:pPr algn="l"/>
            <a:r>
              <a:rPr lang="en-US" sz="1200" b="0" i="0" dirty="0">
                <a:solidFill>
                  <a:srgbClr val="000000"/>
                </a:solidFill>
                <a:effectLst/>
                <a:latin typeface="Arial" panose="020B0604020202020204" pitchFamily="34" charset="0"/>
                <a:cs typeface="Arial" panose="020B0604020202020204" pitchFamily="34" charset="0"/>
              </a:rPr>
              <a:t>A garden takes collaboration to thrive. </a:t>
            </a:r>
          </a:p>
          <a:p>
            <a:pPr algn="l"/>
            <a:endParaRPr lang="en-US" sz="1200" b="0" i="0" dirty="0">
              <a:solidFill>
                <a:srgbClr val="000000"/>
              </a:solidFill>
              <a:effectLst/>
              <a:latin typeface="Arial" panose="020B0604020202020204" pitchFamily="34" charset="0"/>
              <a:cs typeface="Arial" panose="020B0604020202020204" pitchFamily="34" charset="0"/>
            </a:endParaRPr>
          </a:p>
          <a:p>
            <a:pPr algn="l"/>
            <a:r>
              <a:rPr lang="en-US" sz="1200" b="0" i="0" dirty="0">
                <a:solidFill>
                  <a:srgbClr val="000000"/>
                </a:solidFill>
                <a:effectLst/>
                <a:latin typeface="Arial" panose="020B0604020202020204" pitchFamily="34" charset="0"/>
                <a:cs typeface="Arial" panose="020B0604020202020204" pitchFamily="34" charset="0"/>
              </a:rPr>
              <a:t>Paul writes:</a:t>
            </a:r>
          </a:p>
          <a:p>
            <a:pPr lvl="1" algn="l"/>
            <a:r>
              <a:rPr lang="en-US" sz="1200" b="0" i="0" dirty="0">
                <a:effectLst/>
                <a:latin typeface="Arial" panose="020B0604020202020204" pitchFamily="34" charset="0"/>
                <a:ea typeface="Calibri" panose="020F0502020204030204" pitchFamily="34" charset="0"/>
                <a:cs typeface="Arial" panose="020B0604020202020204" pitchFamily="34" charset="0"/>
              </a:rPr>
              <a:t>After all, who is Apollos? Who is Paul? We are only God’s servants through whom you believed the Good News. Each of us did the work the Lord gave us. I planted the seed in your hearts, and Apollos watered it, but it was God who made it grow.  It’s not important who does the planting, or who does the watering. What’s important is that God makes the seed grow.  The one who plants and the one who waters work together with the same purpose. And both will be rewarded for their own hard work. 9 For we are both God’s workers. And you are God’s field.  (NLT, 1 Corinthians 3:5-9)</a:t>
            </a:r>
            <a:endParaRPr lang="en-US" sz="1200" b="0" i="0" dirty="0">
              <a:solidFill>
                <a:srgbClr val="000000"/>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18</a:t>
            </a:fld>
            <a:endParaRPr lang="en-US"/>
          </a:p>
        </p:txBody>
      </p:sp>
    </p:spTree>
    <p:extLst>
      <p:ext uri="{BB962C8B-B14F-4D97-AF65-F5344CB8AC3E}">
        <p14:creationId xmlns:p14="http://schemas.microsoft.com/office/powerpoint/2010/main" val="37073280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effectLst/>
                <a:latin typeface="Arial" panose="020B0604020202020204" pitchFamily="34" charset="0"/>
                <a:ea typeface="Calibri" panose="020F0502020204030204" pitchFamily="34" charset="0"/>
                <a:cs typeface="Arial" panose="020B0604020202020204" pitchFamily="34" charset="0"/>
              </a:rPr>
              <a:t>These profound images of collaboration in scripture remind us that </a:t>
            </a:r>
            <a:r>
              <a:rPr lang="en-US" sz="1200" b="1" dirty="0">
                <a:effectLst/>
                <a:latin typeface="Arial" panose="020B0604020202020204" pitchFamily="34" charset="0"/>
                <a:ea typeface="Calibri" panose="020F0502020204030204" pitchFamily="34" charset="0"/>
                <a:cs typeface="Arial" panose="020B0604020202020204" pitchFamily="34" charset="0"/>
              </a:rPr>
              <a:t>we are designed to work together</a:t>
            </a:r>
            <a:r>
              <a:rPr lang="en-US" sz="1200" b="0" dirty="0">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dirty="0">
                <a:effectLst/>
                <a:latin typeface="Arial" panose="020B0604020202020204" pitchFamily="34" charset="0"/>
                <a:ea typeface="Calibri" panose="020F0502020204030204" pitchFamily="34" charset="0"/>
                <a:cs typeface="Arial" panose="020B0604020202020204" pitchFamily="34" charset="0"/>
              </a:rPr>
              <a:t>We are a garden, a building, a team, a family, a body. </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0" dirty="0">
                <a:effectLst/>
                <a:latin typeface="Arial" panose="020B0604020202020204" pitchFamily="34" charset="0"/>
                <a:ea typeface="Calibri" panose="020F0502020204030204" pitchFamily="34" charset="0"/>
                <a:cs typeface="Arial" panose="020B0604020202020204" pitchFamily="34" charset="0"/>
              </a:rPr>
              <a:t>We are interdependent.</a:t>
            </a:r>
          </a:p>
          <a:p>
            <a:pPr marL="0" marR="0">
              <a:spcBef>
                <a:spcPts val="0"/>
              </a:spcBef>
              <a:spcAft>
                <a:spcPts val="0"/>
              </a:spcAft>
            </a:pPr>
            <a:endParaRPr lang="en-US" sz="1200" b="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1" dirty="0">
                <a:effectLst/>
                <a:latin typeface="Arial" panose="020B0604020202020204" pitchFamily="34" charset="0"/>
                <a:ea typeface="Calibri" panose="020F0502020204030204" pitchFamily="34" charset="0"/>
                <a:cs typeface="Arial" panose="020B0604020202020204" pitchFamily="34" charset="0"/>
              </a:rPr>
              <a:t>We work together to build Christ’s church and to be an attractional community of restoration to the world. </a:t>
            </a:r>
            <a:endParaRPr lang="en-US" sz="12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19</a:t>
            </a:fld>
            <a:endParaRPr lang="en-US"/>
          </a:p>
        </p:txBody>
      </p:sp>
    </p:spTree>
    <p:extLst>
      <p:ext uri="{BB962C8B-B14F-4D97-AF65-F5344CB8AC3E}">
        <p14:creationId xmlns:p14="http://schemas.microsoft.com/office/powerpoint/2010/main" val="3346811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latin typeface="Arial" panose="020B0604020202020204" pitchFamily="34" charset="0"/>
                <a:cs typeface="Arial" panose="020B0604020202020204" pitchFamily="34" charset="0"/>
              </a:rPr>
              <a:t>Why connect?</a:t>
            </a:r>
          </a:p>
          <a:p>
            <a:pPr marL="0" marR="0">
              <a:spcBef>
                <a:spcPts val="0"/>
              </a:spcBef>
              <a:spcAft>
                <a:spcPts val="0"/>
              </a:spcAft>
            </a:pPr>
            <a:endParaRPr lang="en-US" sz="1200" dirty="0">
              <a:latin typeface="Arial" panose="020B0604020202020204" pitchFamily="34" charset="0"/>
              <a:cs typeface="Arial" panose="020B0604020202020204" pitchFamily="34" charset="0"/>
            </a:endParaRPr>
          </a:p>
          <a:p>
            <a:pPr marL="0" marR="0">
              <a:spcBef>
                <a:spcPts val="0"/>
              </a:spcBef>
              <a:spcAft>
                <a:spcPts val="0"/>
              </a:spcAft>
            </a:pPr>
            <a:r>
              <a:rPr lang="en-US" sz="1200" dirty="0">
                <a:latin typeface="Arial" panose="020B0604020202020204" pitchFamily="34" charset="0"/>
                <a:cs typeface="Arial" panose="020B0604020202020204" pitchFamily="34" charset="0"/>
              </a:rPr>
              <a:t>Why work together?</a:t>
            </a:r>
          </a:p>
          <a:p>
            <a:pPr marL="0" marR="0">
              <a:spcBef>
                <a:spcPts val="0"/>
              </a:spcBef>
              <a:spcAft>
                <a:spcPts val="0"/>
              </a:spcAft>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Why is </a:t>
            </a:r>
            <a:r>
              <a:rPr lang="en-US" sz="1200" kern="100" dirty="0">
                <a:effectLst/>
                <a:latin typeface="Arial" panose="020B0604020202020204" pitchFamily="34" charset="0"/>
                <a:ea typeface="Calibri" panose="020F0502020204030204" pitchFamily="34" charset="0"/>
                <a:cs typeface="Arial" panose="020B0604020202020204" pitchFamily="34" charset="0"/>
              </a:rPr>
              <a:t>inter-personal and inter-organizational collaboration ESSENTIAL for catalyzing and sustaining wholistic church planting movements AND </a:t>
            </a:r>
            <a:r>
              <a:rPr lang="en-US" sz="1200" dirty="0">
                <a:latin typeface="Arial" panose="020B0604020202020204" pitchFamily="34" charset="0"/>
                <a:cs typeface="Arial" panose="020B0604020202020204" pitchFamily="34" charset="0"/>
              </a:rPr>
              <a:t>a CENTRAL REALITY of missions today?</a:t>
            </a:r>
          </a:p>
          <a:p>
            <a:pPr marL="0" marR="0">
              <a:spcBef>
                <a:spcPts val="0"/>
              </a:spcBef>
              <a:spcAft>
                <a:spcPts val="0"/>
              </a:spcAft>
            </a:pPr>
            <a:endParaRPr lang="en-US" sz="1200" dirty="0">
              <a:latin typeface="Arial" panose="020B0604020202020204" pitchFamily="34" charset="0"/>
              <a:cs typeface="Arial" panose="020B0604020202020204" pitchFamily="34" charset="0"/>
            </a:endParaRPr>
          </a:p>
          <a:p>
            <a:pPr marL="0" marR="0">
              <a:spcBef>
                <a:spcPts val="0"/>
              </a:spcBef>
              <a:spcAft>
                <a:spcPts val="0"/>
              </a:spcAft>
            </a:pPr>
            <a:r>
              <a:rPr lang="en-US" sz="1200" dirty="0">
                <a:latin typeface="Arial" panose="020B0604020202020204" pitchFamily="34" charset="0"/>
                <a:cs typeface="Arial" panose="020B0604020202020204" pitchFamily="34" charset="0"/>
              </a:rPr>
              <a:t>3 big reasons</a:t>
            </a:r>
          </a:p>
        </p:txBody>
      </p:sp>
      <p:sp>
        <p:nvSpPr>
          <p:cNvPr id="4" name="Slide Number Placeholder 3"/>
          <p:cNvSpPr>
            <a:spLocks noGrp="1"/>
          </p:cNvSpPr>
          <p:nvPr>
            <p:ph type="sldNum" sz="quarter" idx="5"/>
          </p:nvPr>
        </p:nvSpPr>
        <p:spPr/>
        <p:txBody>
          <a:bodyPr/>
          <a:lstStyle/>
          <a:p>
            <a:fld id="{7FD70D8E-4954-8E41-AFE7-C8ADB94E44DF}" type="slidenum">
              <a:rPr lang="en-US" smtClean="0"/>
              <a:t>2</a:t>
            </a:fld>
            <a:endParaRPr lang="en-US"/>
          </a:p>
        </p:txBody>
      </p:sp>
    </p:spTree>
    <p:extLst>
      <p:ext uri="{BB962C8B-B14F-4D97-AF65-F5344CB8AC3E}">
        <p14:creationId xmlns:p14="http://schemas.microsoft.com/office/powerpoint/2010/main" val="1784285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0" dirty="0">
                <a:effectLst/>
                <a:latin typeface="Calibri" panose="020F0502020204030204" pitchFamily="34" charset="0"/>
                <a:ea typeface="Calibri" panose="020F0502020204030204" pitchFamily="34" charset="0"/>
                <a:cs typeface="Times New Roman" panose="02020603050405020304" pitchFamily="18" charset="0"/>
              </a:rPr>
              <a:t>In addition to these images of collaboration that we see in scripture, what explicit instruction for working together do we find in the Bible? </a:t>
            </a:r>
          </a:p>
          <a:p>
            <a:pPr marL="0" marR="0">
              <a:spcBef>
                <a:spcPts val="0"/>
              </a:spcBef>
              <a:spcAft>
                <a:spcPts val="0"/>
              </a:spcAft>
            </a:pP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0" i="1" dirty="0">
                <a:effectLst/>
                <a:latin typeface="Calibri" panose="020F0502020204030204" pitchFamily="34" charset="0"/>
                <a:ea typeface="Calibri" panose="020F0502020204030204" pitchFamily="34" charset="0"/>
                <a:cs typeface="Times New Roman" panose="02020603050405020304" pitchFamily="18" charset="0"/>
              </a:rPr>
              <a:t>In small groups, take 15 minutes to discuss this question. </a:t>
            </a:r>
          </a:p>
        </p:txBody>
      </p:sp>
      <p:sp>
        <p:nvSpPr>
          <p:cNvPr id="4" name="Slide Number Placeholder 3"/>
          <p:cNvSpPr>
            <a:spLocks noGrp="1"/>
          </p:cNvSpPr>
          <p:nvPr>
            <p:ph type="sldNum" sz="quarter" idx="5"/>
          </p:nvPr>
        </p:nvSpPr>
        <p:spPr/>
        <p:txBody>
          <a:bodyPr/>
          <a:lstStyle/>
          <a:p>
            <a:fld id="{7FD70D8E-4954-8E41-AFE7-C8ADB94E44DF}" type="slidenum">
              <a:rPr lang="en-US" smtClean="0"/>
              <a:t>20</a:t>
            </a:fld>
            <a:endParaRPr lang="en-US"/>
          </a:p>
        </p:txBody>
      </p:sp>
    </p:spTree>
    <p:extLst>
      <p:ext uri="{BB962C8B-B14F-4D97-AF65-F5344CB8AC3E}">
        <p14:creationId xmlns:p14="http://schemas.microsoft.com/office/powerpoint/2010/main" val="105059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i="0" dirty="0">
                <a:effectLst/>
                <a:latin typeface="Arial" panose="020B0604020202020204" pitchFamily="34" charset="0"/>
                <a:ea typeface="Calibri" panose="020F0502020204030204" pitchFamily="34" charset="0"/>
                <a:cs typeface="Arial" panose="020B0604020202020204" pitchFamily="34" charset="0"/>
              </a:rPr>
              <a:t>There are many passages that instruct us to work together. We will briefly look at five: Ephesians 4, Romans 12, 1 Corinthians 12, 1 Peter 4 and John 17. </a:t>
            </a:r>
          </a:p>
        </p:txBody>
      </p:sp>
      <p:sp>
        <p:nvSpPr>
          <p:cNvPr id="4" name="Slide Number Placeholder 3"/>
          <p:cNvSpPr>
            <a:spLocks noGrp="1"/>
          </p:cNvSpPr>
          <p:nvPr>
            <p:ph type="sldNum" sz="quarter" idx="5"/>
          </p:nvPr>
        </p:nvSpPr>
        <p:spPr/>
        <p:txBody>
          <a:bodyPr/>
          <a:lstStyle/>
          <a:p>
            <a:fld id="{7FD70D8E-4954-8E41-AFE7-C8ADB94E44DF}" type="slidenum">
              <a:rPr lang="en-US" smtClean="0"/>
              <a:t>21</a:t>
            </a:fld>
            <a:endParaRPr lang="en-US"/>
          </a:p>
        </p:txBody>
      </p:sp>
    </p:spTree>
    <p:extLst>
      <p:ext uri="{BB962C8B-B14F-4D97-AF65-F5344CB8AC3E}">
        <p14:creationId xmlns:p14="http://schemas.microsoft.com/office/powerpoint/2010/main" val="3754819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2" name="Google Shape;292;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a:latin typeface="Arial"/>
                <a:ea typeface="Arial"/>
                <a:cs typeface="Arial"/>
                <a:sym typeface="Arial"/>
              </a:rPr>
              <a:t>We will only talk about these briefly, but in Ephesians 4 we read this…</a:t>
            </a:r>
            <a:endParaRPr/>
          </a:p>
          <a:p>
            <a:pPr marL="0" marR="0" lvl="0" indent="0" algn="l" rtl="0">
              <a:spcBef>
                <a:spcPts val="0"/>
              </a:spcBef>
              <a:spcAft>
                <a:spcPts val="0"/>
              </a:spcAft>
              <a:buNone/>
            </a:pPr>
            <a:endParaRPr sz="1200" b="0" i="0">
              <a:latin typeface="Arial"/>
              <a:ea typeface="Arial"/>
              <a:cs typeface="Arial"/>
              <a:sym typeface="Arial"/>
            </a:endParaRPr>
          </a:p>
          <a:p>
            <a:pPr marL="0" marR="0" lvl="0" indent="0" algn="l" rtl="0">
              <a:spcBef>
                <a:spcPts val="0"/>
              </a:spcBef>
              <a:spcAft>
                <a:spcPts val="0"/>
              </a:spcAft>
              <a:buClr>
                <a:schemeClr val="dk1"/>
              </a:buClr>
              <a:buSzPts val="1200"/>
              <a:buFont typeface="Noto Sans Symbols"/>
              <a:buNone/>
            </a:pPr>
            <a:r>
              <a:rPr lang="en-US" sz="1200" b="0" i="0">
                <a:latin typeface="Arial"/>
                <a:ea typeface="Arial"/>
                <a:cs typeface="Arial"/>
                <a:sym typeface="Arial"/>
              </a:rPr>
              <a:t>Now these are the gifts Christ gave to the church: the apostles, the prophets, the evangelists, and the pastors and teachers. Their responsibility is to equip God’s people to do his work and build up the church, the body of Christ.  This will continue until we all come to such unity in our faith and knowledge of God’s Son that we will be mature in the Lord, measuring up to the full and complete standard of Christ…He makes the whole body fit together perfectly. As each part does its own special work, it helps the other parts grow, so that the whole body is healthy and growing and full of love. (Eph. 4:11-13,16 NLT)</a:t>
            </a:r>
            <a:endParaRPr/>
          </a:p>
          <a:p>
            <a:pPr marL="0" marR="0" lvl="0" indent="0" algn="l" rtl="0">
              <a:spcBef>
                <a:spcPts val="0"/>
              </a:spcBef>
              <a:spcAft>
                <a:spcPts val="0"/>
              </a:spcAft>
              <a:buClr>
                <a:schemeClr val="dk1"/>
              </a:buClr>
              <a:buSzPts val="1200"/>
              <a:buFont typeface="Noto Sans Symbols"/>
              <a:buNone/>
            </a:pPr>
            <a:endParaRPr sz="1200" b="0" i="0">
              <a:latin typeface="Arial"/>
              <a:ea typeface="Arial"/>
              <a:cs typeface="Arial"/>
              <a:sym typeface="Arial"/>
            </a:endParaRPr>
          </a:p>
          <a:p>
            <a:pPr marL="0" marR="0" lvl="0" indent="0" algn="l" rtl="0">
              <a:spcBef>
                <a:spcPts val="0"/>
              </a:spcBef>
              <a:spcAft>
                <a:spcPts val="0"/>
              </a:spcAft>
              <a:buClr>
                <a:schemeClr val="dk1"/>
              </a:buClr>
              <a:buSzPts val="1200"/>
              <a:buFont typeface="Noto Sans Symbols"/>
              <a:buNone/>
            </a:pPr>
            <a:r>
              <a:rPr lang="en-US" sz="1200" b="0" i="0">
                <a:latin typeface="Arial"/>
                <a:ea typeface="Arial"/>
                <a:cs typeface="Arial"/>
                <a:sym typeface="Arial"/>
              </a:rPr>
              <a:t>(APEST)</a:t>
            </a:r>
            <a:endParaRPr/>
          </a:p>
        </p:txBody>
      </p:sp>
      <p:sp>
        <p:nvSpPr>
          <p:cNvPr id="293" name="Google Shape;293;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9" name="Google Shape;299;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a:latin typeface="Arial"/>
                <a:ea typeface="Arial"/>
                <a:cs typeface="Arial"/>
                <a:sym typeface="Arial"/>
              </a:rPr>
              <a:t>Romans 12 [read slide only]</a:t>
            </a:r>
            <a:endParaRPr/>
          </a:p>
          <a:p>
            <a:pPr marL="0" marR="0" lvl="0" indent="0" algn="l" rtl="0">
              <a:spcBef>
                <a:spcPts val="0"/>
              </a:spcBef>
              <a:spcAft>
                <a:spcPts val="0"/>
              </a:spcAft>
              <a:buClr>
                <a:schemeClr val="dk1"/>
              </a:buClr>
              <a:buSzPts val="1200"/>
              <a:buFont typeface="Noto Sans Symbols"/>
              <a:buNone/>
            </a:pPr>
            <a:endParaRPr sz="1200" b="0" i="0">
              <a:latin typeface="Arial"/>
              <a:ea typeface="Arial"/>
              <a:cs typeface="Arial"/>
              <a:sym typeface="Arial"/>
            </a:endParaRPr>
          </a:p>
          <a:p>
            <a:pPr marL="0" lvl="0" indent="0" algn="l" rtl="0">
              <a:spcBef>
                <a:spcPts val="0"/>
              </a:spcBef>
              <a:spcAft>
                <a:spcPts val="0"/>
              </a:spcAft>
              <a:buNone/>
            </a:pPr>
            <a:r>
              <a:rPr lang="en-US" sz="1200" b="0" i="0">
                <a:solidFill>
                  <a:srgbClr val="000000"/>
                </a:solidFill>
                <a:latin typeface="Arial"/>
                <a:ea typeface="Arial"/>
                <a:cs typeface="Arial"/>
                <a:sym typeface="Arial"/>
              </a:rPr>
              <a:t>Because of the privilege and authority</a:t>
            </a:r>
            <a:r>
              <a:rPr lang="en-US" sz="1200" b="0" i="0" baseline="30000">
                <a:solidFill>
                  <a:srgbClr val="000000"/>
                </a:solidFill>
                <a:latin typeface="Arial"/>
                <a:ea typeface="Arial"/>
                <a:cs typeface="Arial"/>
                <a:sym typeface="Arial"/>
              </a:rPr>
              <a:t> </a:t>
            </a:r>
            <a:r>
              <a:rPr lang="en-US" sz="1200" b="0" i="0">
                <a:solidFill>
                  <a:srgbClr val="000000"/>
                </a:solidFill>
                <a:latin typeface="Arial"/>
                <a:ea typeface="Arial"/>
                <a:cs typeface="Arial"/>
                <a:sym typeface="Arial"/>
              </a:rPr>
              <a:t>God has given me, I give each of you this warning: Don’t think you are better than you really are. Be honest in your evaluation of yourselves, measuring yourselves by the faith God has given us.</a:t>
            </a:r>
            <a:r>
              <a:rPr lang="en-US" sz="1200" b="0" i="0" baseline="30000">
                <a:solidFill>
                  <a:srgbClr val="000000"/>
                </a:solidFill>
                <a:latin typeface="Arial"/>
                <a:ea typeface="Arial"/>
                <a:cs typeface="Arial"/>
                <a:sym typeface="Arial"/>
              </a:rPr>
              <a:t>[</a:t>
            </a:r>
            <a:r>
              <a:rPr lang="en-US" sz="1200" b="0" i="0" u="sng" baseline="30000">
                <a:solidFill>
                  <a:srgbClr val="4A4A4A"/>
                </a:solidFill>
                <a:latin typeface="Arial"/>
                <a:ea typeface="Arial"/>
                <a:cs typeface="Arial"/>
                <a:sym typeface="Arial"/>
                <a:hlinkClick r:id="rId3">
                  <a:extLst>
                    <a:ext uri="{A12FA001-AC4F-418D-AE19-62706E023703}">
                      <ahyp:hlinkClr xmlns:ahyp="http://schemas.microsoft.com/office/drawing/2018/hyperlinkcolor" val="tx"/>
                    </a:ext>
                  </a:extLst>
                </a:hlinkClick>
              </a:rPr>
              <a:t>d</a:t>
            </a:r>
            <a:r>
              <a:rPr lang="en-US" sz="1200" b="0" i="0" baseline="30000">
                <a:solidFill>
                  <a:srgbClr val="000000"/>
                </a:solidFill>
                <a:latin typeface="Arial"/>
                <a:ea typeface="Arial"/>
                <a:cs typeface="Arial"/>
                <a:sym typeface="Arial"/>
              </a:rPr>
              <a:t>]</a:t>
            </a:r>
            <a:r>
              <a:rPr lang="en-US" sz="1200" b="0" i="0">
                <a:solidFill>
                  <a:srgbClr val="000000"/>
                </a:solidFill>
                <a:latin typeface="Arial"/>
                <a:ea typeface="Arial"/>
                <a:cs typeface="Arial"/>
                <a:sym typeface="Arial"/>
              </a:rPr>
              <a:t> </a:t>
            </a:r>
            <a:r>
              <a:rPr lang="en-US" sz="1200" b="0" i="0" baseline="30000">
                <a:solidFill>
                  <a:srgbClr val="000000"/>
                </a:solidFill>
                <a:latin typeface="Arial"/>
                <a:ea typeface="Arial"/>
                <a:cs typeface="Arial"/>
                <a:sym typeface="Arial"/>
              </a:rPr>
              <a:t>4 </a:t>
            </a:r>
            <a:r>
              <a:rPr lang="en-US" sz="1200" b="0" i="0">
                <a:solidFill>
                  <a:srgbClr val="000000"/>
                </a:solidFill>
                <a:latin typeface="Arial"/>
                <a:ea typeface="Arial"/>
                <a:cs typeface="Arial"/>
                <a:sym typeface="Arial"/>
              </a:rPr>
              <a:t>Just as our bodies have many parts and each part has a special function, </a:t>
            </a:r>
            <a:r>
              <a:rPr lang="en-US" sz="1200" b="0" i="0" baseline="30000">
                <a:solidFill>
                  <a:srgbClr val="000000"/>
                </a:solidFill>
                <a:latin typeface="Arial"/>
                <a:ea typeface="Arial"/>
                <a:cs typeface="Arial"/>
                <a:sym typeface="Arial"/>
              </a:rPr>
              <a:t>5 </a:t>
            </a:r>
            <a:r>
              <a:rPr lang="en-US" sz="1200" b="0" i="0">
                <a:solidFill>
                  <a:srgbClr val="000000"/>
                </a:solidFill>
                <a:latin typeface="Arial"/>
                <a:ea typeface="Arial"/>
                <a:cs typeface="Arial"/>
                <a:sym typeface="Arial"/>
              </a:rPr>
              <a:t>so it is with Christ’s body. We are many parts of one body, and we all belong to each other. </a:t>
            </a:r>
            <a:r>
              <a:rPr lang="en-US" sz="1200" b="0" i="0" baseline="30000">
                <a:solidFill>
                  <a:srgbClr val="000000"/>
                </a:solidFill>
                <a:latin typeface="Arial"/>
                <a:ea typeface="Arial"/>
                <a:cs typeface="Arial"/>
                <a:sym typeface="Arial"/>
              </a:rPr>
              <a:t>6 </a:t>
            </a:r>
            <a:r>
              <a:rPr lang="en-US" sz="1200" b="0" i="0">
                <a:solidFill>
                  <a:srgbClr val="000000"/>
                </a:solidFill>
                <a:latin typeface="Arial"/>
                <a:ea typeface="Arial"/>
                <a:cs typeface="Arial"/>
                <a:sym typeface="Arial"/>
              </a:rPr>
              <a:t>In his grace, God has given us different gifts for doing certain things well. So if God has given you the ability to prophesy, speak out with as much faith as God has given you. </a:t>
            </a:r>
            <a:r>
              <a:rPr lang="en-US" sz="1200" b="0" i="0" baseline="30000">
                <a:solidFill>
                  <a:srgbClr val="000000"/>
                </a:solidFill>
                <a:latin typeface="Arial"/>
                <a:ea typeface="Arial"/>
                <a:cs typeface="Arial"/>
                <a:sym typeface="Arial"/>
              </a:rPr>
              <a:t>7 </a:t>
            </a:r>
            <a:r>
              <a:rPr lang="en-US" sz="1200" b="0" i="0">
                <a:solidFill>
                  <a:srgbClr val="000000"/>
                </a:solidFill>
                <a:latin typeface="Arial"/>
                <a:ea typeface="Arial"/>
                <a:cs typeface="Arial"/>
                <a:sym typeface="Arial"/>
              </a:rPr>
              <a:t>If your gift is serving others, serve them well. If you are a teacher, teach well. </a:t>
            </a:r>
            <a:r>
              <a:rPr lang="en-US" sz="1200" b="0" i="0" baseline="30000">
                <a:solidFill>
                  <a:srgbClr val="000000"/>
                </a:solidFill>
                <a:latin typeface="Arial"/>
                <a:ea typeface="Arial"/>
                <a:cs typeface="Arial"/>
                <a:sym typeface="Arial"/>
              </a:rPr>
              <a:t>8 </a:t>
            </a:r>
            <a:r>
              <a:rPr lang="en-US" sz="1200" b="0" i="0">
                <a:solidFill>
                  <a:srgbClr val="000000"/>
                </a:solidFill>
                <a:latin typeface="Arial"/>
                <a:ea typeface="Arial"/>
                <a:cs typeface="Arial"/>
                <a:sym typeface="Arial"/>
              </a:rPr>
              <a:t>If your gift is to encourage others, be encouraging. If it is giving, give generously. If God has given you leadership ability, take the responsibility seriously. And if you have a gift for showing kindness to others, do it gladly.</a:t>
            </a:r>
            <a:endParaRPr/>
          </a:p>
          <a:p>
            <a:pPr marL="0" marR="0" lvl="0" indent="0" algn="l" rtl="0">
              <a:spcBef>
                <a:spcPts val="0"/>
              </a:spcBef>
              <a:spcAft>
                <a:spcPts val="0"/>
              </a:spcAft>
              <a:buClr>
                <a:schemeClr val="dk1"/>
              </a:buClr>
              <a:buSzPts val="1200"/>
              <a:buFont typeface="Noto Sans Symbols"/>
              <a:buNone/>
            </a:pPr>
            <a:r>
              <a:rPr lang="en-US" sz="1200" b="0" i="0">
                <a:latin typeface="Arial"/>
                <a:ea typeface="Arial"/>
                <a:cs typeface="Arial"/>
                <a:sym typeface="Arial"/>
              </a:rPr>
              <a:t> (NLT, Romans 12:3-8)</a:t>
            </a:r>
            <a:endParaRPr/>
          </a:p>
        </p:txBody>
      </p:sp>
      <p:sp>
        <p:nvSpPr>
          <p:cNvPr id="300" name="Google Shape;300;p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dirty="0">
                <a:latin typeface="Arial"/>
                <a:ea typeface="Arial"/>
                <a:cs typeface="Arial"/>
                <a:sym typeface="Arial"/>
              </a:rPr>
              <a:t>1 Corinthians 12: 4-31 [Read slide only]</a:t>
            </a:r>
            <a:endParaRPr dirty="0"/>
          </a:p>
          <a:p>
            <a:pPr marL="0" marR="0" lvl="0" indent="0" algn="l" rtl="0">
              <a:spcBef>
                <a:spcPts val="0"/>
              </a:spcBef>
              <a:spcAft>
                <a:spcPts val="0"/>
              </a:spcAft>
              <a:buClr>
                <a:schemeClr val="dk1"/>
              </a:buClr>
              <a:buSzPts val="1200"/>
              <a:buFont typeface="Noto Sans Symbols"/>
              <a:buNone/>
            </a:pPr>
            <a:endParaRPr sz="1200" b="0" i="0" dirty="0">
              <a:latin typeface="Arial"/>
              <a:ea typeface="Arial"/>
              <a:cs typeface="Arial"/>
              <a:sym typeface="Arial"/>
            </a:endParaRPr>
          </a:p>
          <a:p>
            <a:pPr marL="0" lvl="0" indent="0" algn="l" rtl="0">
              <a:spcBef>
                <a:spcPts val="0"/>
              </a:spcBef>
              <a:spcAft>
                <a:spcPts val="0"/>
              </a:spcAft>
              <a:buNone/>
            </a:pPr>
            <a:r>
              <a:rPr lang="en-US" sz="1200" b="0" i="0" dirty="0">
                <a:solidFill>
                  <a:srgbClr val="000000"/>
                </a:solidFill>
                <a:latin typeface="Arial"/>
                <a:ea typeface="Arial"/>
                <a:cs typeface="Arial"/>
                <a:sym typeface="Arial"/>
              </a:rPr>
              <a:t>There are different kinds of spiritual gifts, but the same Spirit is the source of them all. </a:t>
            </a:r>
            <a:r>
              <a:rPr lang="en-US" sz="1200" b="0" i="0" baseline="30000" dirty="0">
                <a:solidFill>
                  <a:srgbClr val="000000"/>
                </a:solidFill>
                <a:latin typeface="Arial"/>
                <a:ea typeface="Arial"/>
                <a:cs typeface="Arial"/>
                <a:sym typeface="Arial"/>
              </a:rPr>
              <a:t>5 </a:t>
            </a:r>
            <a:r>
              <a:rPr lang="en-US" sz="1200" b="0" i="0" dirty="0">
                <a:solidFill>
                  <a:srgbClr val="000000"/>
                </a:solidFill>
                <a:latin typeface="Arial"/>
                <a:ea typeface="Arial"/>
                <a:cs typeface="Arial"/>
                <a:sym typeface="Arial"/>
              </a:rPr>
              <a:t>There are different kinds of service, but we serve the same Lord. </a:t>
            </a:r>
            <a:r>
              <a:rPr lang="en-US" sz="1200" b="0" i="0" baseline="30000" dirty="0">
                <a:solidFill>
                  <a:srgbClr val="000000"/>
                </a:solidFill>
                <a:latin typeface="Arial"/>
                <a:ea typeface="Arial"/>
                <a:cs typeface="Arial"/>
                <a:sym typeface="Arial"/>
              </a:rPr>
              <a:t>6 </a:t>
            </a:r>
            <a:r>
              <a:rPr lang="en-US" sz="1200" b="0" i="0" dirty="0">
                <a:solidFill>
                  <a:srgbClr val="000000"/>
                </a:solidFill>
                <a:latin typeface="Arial"/>
                <a:ea typeface="Arial"/>
                <a:cs typeface="Arial"/>
                <a:sym typeface="Arial"/>
              </a:rPr>
              <a:t>God works in different ways, but it is the same God who does the work in all of us.</a:t>
            </a:r>
            <a:endParaRPr dirty="0"/>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7 </a:t>
            </a:r>
            <a:r>
              <a:rPr lang="en-US" sz="1200" b="0" i="0" dirty="0">
                <a:solidFill>
                  <a:srgbClr val="000000"/>
                </a:solidFill>
                <a:latin typeface="Arial"/>
                <a:ea typeface="Arial"/>
                <a:cs typeface="Arial"/>
                <a:sym typeface="Arial"/>
              </a:rPr>
              <a:t>A spiritual gift is given to each of us so we can help each other. </a:t>
            </a:r>
            <a:r>
              <a:rPr lang="en-US" sz="1200" b="0" i="0" baseline="30000" dirty="0">
                <a:solidFill>
                  <a:srgbClr val="000000"/>
                </a:solidFill>
                <a:latin typeface="Arial"/>
                <a:ea typeface="Arial"/>
                <a:cs typeface="Arial"/>
                <a:sym typeface="Arial"/>
              </a:rPr>
              <a:t>8 </a:t>
            </a:r>
            <a:r>
              <a:rPr lang="en-US" sz="1200" b="0" i="0" dirty="0">
                <a:solidFill>
                  <a:srgbClr val="000000"/>
                </a:solidFill>
                <a:latin typeface="Arial"/>
                <a:ea typeface="Arial"/>
                <a:cs typeface="Arial"/>
                <a:sym typeface="Arial"/>
              </a:rPr>
              <a:t>To one person the Spirit gives the ability to give wise advice</a:t>
            </a:r>
            <a:r>
              <a:rPr lang="en-US" sz="1200" b="0" i="0" baseline="30000" dirty="0">
                <a:solidFill>
                  <a:srgbClr val="000000"/>
                </a:solidFill>
                <a:latin typeface="Arial"/>
                <a:ea typeface="Arial"/>
                <a:cs typeface="Arial"/>
                <a:sym typeface="Arial"/>
              </a:rPr>
              <a:t>[</a:t>
            </a:r>
            <a:r>
              <a:rPr lang="en-US" sz="1200" b="0" i="0" u="sng" baseline="30000" dirty="0">
                <a:solidFill>
                  <a:srgbClr val="4A4A4A"/>
                </a:solidFill>
                <a:latin typeface="Arial"/>
                <a:ea typeface="Arial"/>
                <a:cs typeface="Arial"/>
                <a:sym typeface="Arial"/>
                <a:hlinkClick r:id="rId3">
                  <a:extLst>
                    <a:ext uri="{A12FA001-AC4F-418D-AE19-62706E023703}">
                      <ahyp:hlinkClr xmlns:ahyp="http://schemas.microsoft.com/office/drawing/2018/hyperlinkcolor" val="tx"/>
                    </a:ext>
                  </a:extLst>
                </a:hlinkClick>
              </a:rPr>
              <a:t>b</a:t>
            </a:r>
            <a:r>
              <a:rPr lang="en-US" sz="1200" b="0" i="0" baseline="30000" dirty="0">
                <a:solidFill>
                  <a:srgbClr val="000000"/>
                </a:solidFill>
                <a:latin typeface="Arial"/>
                <a:ea typeface="Arial"/>
                <a:cs typeface="Arial"/>
                <a:sym typeface="Arial"/>
              </a:rPr>
              <a:t>]</a:t>
            </a:r>
            <a:r>
              <a:rPr lang="en-US" sz="1200" b="0" i="0" dirty="0">
                <a:solidFill>
                  <a:srgbClr val="000000"/>
                </a:solidFill>
                <a:latin typeface="Arial"/>
                <a:ea typeface="Arial"/>
                <a:cs typeface="Arial"/>
                <a:sym typeface="Arial"/>
              </a:rPr>
              <a:t>; to another the same Spirit gives a message of special knowledge.</a:t>
            </a:r>
            <a:r>
              <a:rPr lang="en-US" sz="1200" b="0" i="0" baseline="30000" dirty="0">
                <a:solidFill>
                  <a:srgbClr val="000000"/>
                </a:solidFill>
                <a:latin typeface="Arial"/>
                <a:ea typeface="Arial"/>
                <a:cs typeface="Arial"/>
                <a:sym typeface="Arial"/>
              </a:rPr>
              <a:t>[</a:t>
            </a:r>
            <a:r>
              <a:rPr lang="en-US" sz="1200" b="0" i="0" u="sng" baseline="30000" dirty="0">
                <a:solidFill>
                  <a:srgbClr val="4A4A4A"/>
                </a:solidFill>
                <a:latin typeface="Arial"/>
                <a:ea typeface="Arial"/>
                <a:cs typeface="Arial"/>
                <a:sym typeface="Arial"/>
                <a:hlinkClick r:id="rId4">
                  <a:extLst>
                    <a:ext uri="{A12FA001-AC4F-418D-AE19-62706E023703}">
                      <ahyp:hlinkClr xmlns:ahyp="http://schemas.microsoft.com/office/drawing/2018/hyperlinkcolor" val="tx"/>
                    </a:ext>
                  </a:extLst>
                </a:hlinkClick>
              </a:rPr>
              <a:t>c</a:t>
            </a:r>
            <a:r>
              <a:rPr lang="en-US" sz="1200" b="0" i="0" baseline="30000" dirty="0">
                <a:solidFill>
                  <a:srgbClr val="000000"/>
                </a:solidFill>
                <a:latin typeface="Arial"/>
                <a:ea typeface="Arial"/>
                <a:cs typeface="Arial"/>
                <a:sym typeface="Arial"/>
              </a:rPr>
              <a:t>]</a:t>
            </a:r>
            <a:r>
              <a:rPr lang="en-US" sz="1200" b="0" i="0" dirty="0">
                <a:solidFill>
                  <a:srgbClr val="000000"/>
                </a:solidFill>
                <a:latin typeface="Arial"/>
                <a:ea typeface="Arial"/>
                <a:cs typeface="Arial"/>
                <a:sym typeface="Arial"/>
              </a:rPr>
              <a:t> </a:t>
            </a:r>
            <a:r>
              <a:rPr lang="en-US" sz="1200" b="0" i="0" baseline="30000" dirty="0">
                <a:solidFill>
                  <a:srgbClr val="000000"/>
                </a:solidFill>
                <a:latin typeface="Arial"/>
                <a:ea typeface="Arial"/>
                <a:cs typeface="Arial"/>
                <a:sym typeface="Arial"/>
              </a:rPr>
              <a:t>9 </a:t>
            </a:r>
            <a:r>
              <a:rPr lang="en-US" sz="1200" b="0" i="0" dirty="0">
                <a:solidFill>
                  <a:srgbClr val="000000"/>
                </a:solidFill>
                <a:latin typeface="Arial"/>
                <a:ea typeface="Arial"/>
                <a:cs typeface="Arial"/>
                <a:sym typeface="Arial"/>
              </a:rPr>
              <a:t>The same Spirit gives great faith to another, and to someone else the one Spirit gives the gift of healing. </a:t>
            </a:r>
            <a:r>
              <a:rPr lang="en-US" sz="1200" b="0" i="0" baseline="30000" dirty="0">
                <a:solidFill>
                  <a:srgbClr val="000000"/>
                </a:solidFill>
                <a:latin typeface="Arial"/>
                <a:ea typeface="Arial"/>
                <a:cs typeface="Arial"/>
                <a:sym typeface="Arial"/>
              </a:rPr>
              <a:t>10 </a:t>
            </a:r>
            <a:r>
              <a:rPr lang="en-US" sz="1200" b="0" i="0" dirty="0">
                <a:solidFill>
                  <a:srgbClr val="000000"/>
                </a:solidFill>
                <a:latin typeface="Arial"/>
                <a:ea typeface="Arial"/>
                <a:cs typeface="Arial"/>
                <a:sym typeface="Arial"/>
              </a:rPr>
              <a:t>He gives one person the power to perform miracles, and another the ability to prophesy. He gives someone else the ability to discern whether a message is from the Spirit of God or from another spirit. Still another person is given the ability to speak in unknown languages,</a:t>
            </a:r>
            <a:r>
              <a:rPr lang="en-US" sz="1200" b="0" i="0" baseline="30000" dirty="0">
                <a:solidFill>
                  <a:srgbClr val="000000"/>
                </a:solidFill>
                <a:latin typeface="Arial"/>
                <a:ea typeface="Arial"/>
                <a:cs typeface="Arial"/>
                <a:sym typeface="Arial"/>
              </a:rPr>
              <a:t>[</a:t>
            </a:r>
            <a:r>
              <a:rPr lang="en-US" sz="1200" b="0" i="0" u="sng" baseline="30000" dirty="0">
                <a:solidFill>
                  <a:srgbClr val="4A4A4A"/>
                </a:solidFill>
                <a:latin typeface="Arial"/>
                <a:ea typeface="Arial"/>
                <a:cs typeface="Arial"/>
                <a:sym typeface="Arial"/>
                <a:hlinkClick r:id="rId5">
                  <a:extLst>
                    <a:ext uri="{A12FA001-AC4F-418D-AE19-62706E023703}">
                      <ahyp:hlinkClr xmlns:ahyp="http://schemas.microsoft.com/office/drawing/2018/hyperlinkcolor" val="tx"/>
                    </a:ext>
                  </a:extLst>
                </a:hlinkClick>
              </a:rPr>
              <a:t>d</a:t>
            </a:r>
            <a:r>
              <a:rPr lang="en-US" sz="1200" b="0" i="0" baseline="30000" dirty="0">
                <a:solidFill>
                  <a:srgbClr val="000000"/>
                </a:solidFill>
                <a:latin typeface="Arial"/>
                <a:ea typeface="Arial"/>
                <a:cs typeface="Arial"/>
                <a:sym typeface="Arial"/>
              </a:rPr>
              <a:t>]</a:t>
            </a:r>
            <a:r>
              <a:rPr lang="en-US" sz="1200" b="0" i="0" dirty="0">
                <a:solidFill>
                  <a:srgbClr val="000000"/>
                </a:solidFill>
                <a:latin typeface="Arial"/>
                <a:ea typeface="Arial"/>
                <a:cs typeface="Arial"/>
                <a:sym typeface="Arial"/>
              </a:rPr>
              <a:t> while another is given the ability to interpret what is being said. </a:t>
            </a:r>
            <a:r>
              <a:rPr lang="en-US" sz="1200" b="0" i="0" baseline="30000" dirty="0">
                <a:solidFill>
                  <a:srgbClr val="000000"/>
                </a:solidFill>
                <a:latin typeface="Arial"/>
                <a:ea typeface="Arial"/>
                <a:cs typeface="Arial"/>
                <a:sym typeface="Arial"/>
              </a:rPr>
              <a:t>11 </a:t>
            </a:r>
            <a:r>
              <a:rPr lang="en-US" sz="1200" b="0" i="0" dirty="0">
                <a:solidFill>
                  <a:srgbClr val="000000"/>
                </a:solidFill>
                <a:latin typeface="Arial"/>
                <a:ea typeface="Arial"/>
                <a:cs typeface="Arial"/>
                <a:sym typeface="Arial"/>
              </a:rPr>
              <a:t>It is the one and only Spirit who distributes all these gifts. He alone decides which gift each person should have.</a:t>
            </a:r>
            <a:endParaRPr dirty="0"/>
          </a:p>
          <a:p>
            <a:pPr marL="0" lvl="0" indent="0" algn="l" rtl="0">
              <a:spcBef>
                <a:spcPts val="0"/>
              </a:spcBef>
              <a:spcAft>
                <a:spcPts val="0"/>
              </a:spcAft>
              <a:buNone/>
            </a:pPr>
            <a:endParaRPr sz="1200" b="0" i="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dirty="0">
                <a:solidFill>
                  <a:srgbClr val="000000"/>
                </a:solidFill>
                <a:latin typeface="Arial"/>
                <a:ea typeface="Arial"/>
                <a:cs typeface="Arial"/>
                <a:sym typeface="Arial"/>
              </a:rPr>
              <a:t>One Body with Many Parts</a:t>
            </a:r>
            <a:endParaRPr dirty="0"/>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12 </a:t>
            </a:r>
            <a:r>
              <a:rPr lang="en-US" sz="1200" b="0" i="0" dirty="0">
                <a:solidFill>
                  <a:srgbClr val="000000"/>
                </a:solidFill>
                <a:latin typeface="Arial"/>
                <a:ea typeface="Arial"/>
                <a:cs typeface="Arial"/>
                <a:sym typeface="Arial"/>
              </a:rPr>
              <a:t>The human body has many parts, but the many parts make up one whole body. So it is with the body of Christ. </a:t>
            </a:r>
            <a:r>
              <a:rPr lang="en-US" sz="1200" b="0" i="0" baseline="30000" dirty="0">
                <a:solidFill>
                  <a:srgbClr val="000000"/>
                </a:solidFill>
                <a:latin typeface="Arial"/>
                <a:ea typeface="Arial"/>
                <a:cs typeface="Arial"/>
                <a:sym typeface="Arial"/>
              </a:rPr>
              <a:t>13 </a:t>
            </a:r>
            <a:r>
              <a:rPr lang="en-US" sz="1200" b="0" i="0" dirty="0">
                <a:solidFill>
                  <a:srgbClr val="000000"/>
                </a:solidFill>
                <a:latin typeface="Arial"/>
                <a:ea typeface="Arial"/>
                <a:cs typeface="Arial"/>
                <a:sym typeface="Arial"/>
              </a:rPr>
              <a:t>Some of us are Jews, some are Gentiles,</a:t>
            </a:r>
            <a:r>
              <a:rPr lang="en-US" sz="1200" b="0" i="0" baseline="30000" dirty="0">
                <a:solidFill>
                  <a:srgbClr val="000000"/>
                </a:solidFill>
                <a:latin typeface="Arial"/>
                <a:ea typeface="Arial"/>
                <a:cs typeface="Arial"/>
                <a:sym typeface="Arial"/>
              </a:rPr>
              <a:t>[</a:t>
            </a:r>
            <a:r>
              <a:rPr lang="en-US" sz="1200" b="0" i="0" u="sng" baseline="30000" dirty="0">
                <a:solidFill>
                  <a:srgbClr val="4A4A4A"/>
                </a:solidFill>
                <a:latin typeface="Arial"/>
                <a:ea typeface="Arial"/>
                <a:cs typeface="Arial"/>
                <a:sym typeface="Arial"/>
                <a:hlinkClick r:id="rId6">
                  <a:extLst>
                    <a:ext uri="{A12FA001-AC4F-418D-AE19-62706E023703}">
                      <ahyp:hlinkClr xmlns:ahyp="http://schemas.microsoft.com/office/drawing/2018/hyperlinkcolor" val="tx"/>
                    </a:ext>
                  </a:extLst>
                </a:hlinkClick>
              </a:rPr>
              <a:t>e</a:t>
            </a:r>
            <a:r>
              <a:rPr lang="en-US" sz="1200" b="0" i="0" baseline="30000" dirty="0">
                <a:solidFill>
                  <a:srgbClr val="000000"/>
                </a:solidFill>
                <a:latin typeface="Arial"/>
                <a:ea typeface="Arial"/>
                <a:cs typeface="Arial"/>
                <a:sym typeface="Arial"/>
              </a:rPr>
              <a:t>]</a:t>
            </a:r>
            <a:r>
              <a:rPr lang="en-US" sz="1200" b="0" i="0" dirty="0">
                <a:solidFill>
                  <a:srgbClr val="000000"/>
                </a:solidFill>
                <a:latin typeface="Arial"/>
                <a:ea typeface="Arial"/>
                <a:cs typeface="Arial"/>
                <a:sym typeface="Arial"/>
              </a:rPr>
              <a:t> some are slaves, and some are free. But we have all been baptized into one body by one Spirit, and we all share the same Spirit.</a:t>
            </a:r>
            <a:r>
              <a:rPr lang="en-US" sz="1200" b="0" i="0" baseline="30000" dirty="0">
                <a:solidFill>
                  <a:srgbClr val="000000"/>
                </a:solidFill>
                <a:latin typeface="Arial"/>
                <a:ea typeface="Arial"/>
                <a:cs typeface="Arial"/>
                <a:sym typeface="Arial"/>
              </a:rPr>
              <a:t>[</a:t>
            </a:r>
            <a:r>
              <a:rPr lang="en-US" sz="1200" b="0" i="0" u="sng" baseline="30000" dirty="0">
                <a:solidFill>
                  <a:srgbClr val="4A4A4A"/>
                </a:solidFill>
                <a:latin typeface="Arial"/>
                <a:ea typeface="Arial"/>
                <a:cs typeface="Arial"/>
                <a:sym typeface="Arial"/>
                <a:hlinkClick r:id="rId7">
                  <a:extLst>
                    <a:ext uri="{A12FA001-AC4F-418D-AE19-62706E023703}">
                      <ahyp:hlinkClr xmlns:ahyp="http://schemas.microsoft.com/office/drawing/2018/hyperlinkcolor" val="tx"/>
                    </a:ext>
                  </a:extLst>
                </a:hlinkClick>
              </a:rPr>
              <a:t>f</a:t>
            </a:r>
            <a:r>
              <a:rPr lang="en-US" sz="1200" b="0" i="0" baseline="30000" dirty="0">
                <a:solidFill>
                  <a:srgbClr val="000000"/>
                </a:solidFill>
                <a:latin typeface="Arial"/>
                <a:ea typeface="Arial"/>
                <a:cs typeface="Arial"/>
                <a:sym typeface="Arial"/>
              </a:rPr>
              <a:t>]</a:t>
            </a:r>
            <a:endParaRPr sz="1200" b="0" i="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14 </a:t>
            </a:r>
            <a:r>
              <a:rPr lang="en-US" sz="1200" b="0" i="0" dirty="0">
                <a:solidFill>
                  <a:srgbClr val="000000"/>
                </a:solidFill>
                <a:latin typeface="Arial"/>
                <a:ea typeface="Arial"/>
                <a:cs typeface="Arial"/>
                <a:sym typeface="Arial"/>
              </a:rPr>
              <a:t>Yes, the body has many different parts, not just one part. </a:t>
            </a:r>
            <a:r>
              <a:rPr lang="en-US" sz="1200" b="0" i="0" baseline="30000" dirty="0">
                <a:solidFill>
                  <a:srgbClr val="000000"/>
                </a:solidFill>
                <a:latin typeface="Arial"/>
                <a:ea typeface="Arial"/>
                <a:cs typeface="Arial"/>
                <a:sym typeface="Arial"/>
              </a:rPr>
              <a:t>15 </a:t>
            </a:r>
            <a:r>
              <a:rPr lang="en-US" sz="1200" b="0" i="0" dirty="0">
                <a:solidFill>
                  <a:srgbClr val="000000"/>
                </a:solidFill>
                <a:latin typeface="Arial"/>
                <a:ea typeface="Arial"/>
                <a:cs typeface="Arial"/>
                <a:sym typeface="Arial"/>
              </a:rPr>
              <a:t>If the foot says, “I am not a part of the body because I am not a hand,” that does not make it any less a part of the body. </a:t>
            </a:r>
            <a:r>
              <a:rPr lang="en-US" sz="1200" b="0" i="0" baseline="30000" dirty="0">
                <a:solidFill>
                  <a:srgbClr val="000000"/>
                </a:solidFill>
                <a:latin typeface="Arial"/>
                <a:ea typeface="Arial"/>
                <a:cs typeface="Arial"/>
                <a:sym typeface="Arial"/>
              </a:rPr>
              <a:t>16 </a:t>
            </a:r>
            <a:r>
              <a:rPr lang="en-US" sz="1200" b="0" i="0" dirty="0">
                <a:solidFill>
                  <a:srgbClr val="000000"/>
                </a:solidFill>
                <a:latin typeface="Arial"/>
                <a:ea typeface="Arial"/>
                <a:cs typeface="Arial"/>
                <a:sym typeface="Arial"/>
              </a:rPr>
              <a:t>And if the ear says, “I am not part of the body because I am not an eye,” would that make it any less a part of the body? </a:t>
            </a:r>
            <a:r>
              <a:rPr lang="en-US" sz="1200" b="0" i="0" baseline="30000" dirty="0">
                <a:solidFill>
                  <a:srgbClr val="000000"/>
                </a:solidFill>
                <a:latin typeface="Arial"/>
                <a:ea typeface="Arial"/>
                <a:cs typeface="Arial"/>
                <a:sym typeface="Arial"/>
              </a:rPr>
              <a:t>17 </a:t>
            </a:r>
            <a:r>
              <a:rPr lang="en-US" sz="1200" b="0" i="0" dirty="0">
                <a:solidFill>
                  <a:srgbClr val="000000"/>
                </a:solidFill>
                <a:latin typeface="Arial"/>
                <a:ea typeface="Arial"/>
                <a:cs typeface="Arial"/>
                <a:sym typeface="Arial"/>
              </a:rPr>
              <a:t>If the whole body were an eye, how would you hear? Or if your whole body were an ear, how would you smell anything?</a:t>
            </a:r>
            <a:endParaRPr dirty="0"/>
          </a:p>
          <a:p>
            <a:pPr marL="0" lvl="0" indent="0" algn="l" rtl="0">
              <a:spcBef>
                <a:spcPts val="0"/>
              </a:spcBef>
              <a:spcAft>
                <a:spcPts val="0"/>
              </a:spcAft>
              <a:buNone/>
            </a:pPr>
            <a:endParaRPr sz="1200" b="0" i="0" baseline="3000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18 </a:t>
            </a:r>
            <a:r>
              <a:rPr lang="en-US" sz="1200" b="0" i="0" dirty="0">
                <a:solidFill>
                  <a:srgbClr val="000000"/>
                </a:solidFill>
                <a:latin typeface="Arial"/>
                <a:ea typeface="Arial"/>
                <a:cs typeface="Arial"/>
                <a:sym typeface="Arial"/>
              </a:rPr>
              <a:t>But our bodies have many parts, and God has put each part just where he wants it. </a:t>
            </a:r>
            <a:r>
              <a:rPr lang="en-US" sz="1200" b="0" i="0" baseline="30000" dirty="0">
                <a:solidFill>
                  <a:srgbClr val="000000"/>
                </a:solidFill>
                <a:latin typeface="Arial"/>
                <a:ea typeface="Arial"/>
                <a:cs typeface="Arial"/>
                <a:sym typeface="Arial"/>
              </a:rPr>
              <a:t>19 </a:t>
            </a:r>
            <a:r>
              <a:rPr lang="en-US" sz="1200" b="0" i="0" dirty="0">
                <a:solidFill>
                  <a:srgbClr val="000000"/>
                </a:solidFill>
                <a:latin typeface="Arial"/>
                <a:ea typeface="Arial"/>
                <a:cs typeface="Arial"/>
                <a:sym typeface="Arial"/>
              </a:rPr>
              <a:t>How strange a body would be if it had only one part! </a:t>
            </a:r>
            <a:r>
              <a:rPr lang="en-US" sz="1200" b="0" i="0" baseline="30000" dirty="0">
                <a:solidFill>
                  <a:srgbClr val="000000"/>
                </a:solidFill>
                <a:latin typeface="Arial"/>
                <a:ea typeface="Arial"/>
                <a:cs typeface="Arial"/>
                <a:sym typeface="Arial"/>
              </a:rPr>
              <a:t>20 </a:t>
            </a:r>
            <a:r>
              <a:rPr lang="en-US" sz="1200" b="0" i="0" dirty="0">
                <a:solidFill>
                  <a:srgbClr val="000000"/>
                </a:solidFill>
                <a:latin typeface="Arial"/>
                <a:ea typeface="Arial"/>
                <a:cs typeface="Arial"/>
                <a:sym typeface="Arial"/>
              </a:rPr>
              <a:t>Yes, there are many parts, but only one body. </a:t>
            </a:r>
            <a:endParaRPr dirty="0"/>
          </a:p>
          <a:p>
            <a:pPr marL="0" lvl="0" indent="0" algn="l" rtl="0">
              <a:spcBef>
                <a:spcPts val="0"/>
              </a:spcBef>
              <a:spcAft>
                <a:spcPts val="0"/>
              </a:spcAft>
              <a:buNone/>
            </a:pPr>
            <a:endParaRPr sz="1200" b="0" i="0" baseline="3000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21 </a:t>
            </a:r>
            <a:r>
              <a:rPr lang="en-US" sz="1200" b="0" i="0" dirty="0">
                <a:solidFill>
                  <a:srgbClr val="000000"/>
                </a:solidFill>
                <a:latin typeface="Arial"/>
                <a:ea typeface="Arial"/>
                <a:cs typeface="Arial"/>
                <a:sym typeface="Arial"/>
              </a:rPr>
              <a:t>The eye can never say to the hand, “I don’t need you.” The head can’t say to the feet, “I don’t need you.”</a:t>
            </a:r>
            <a:endParaRPr dirty="0"/>
          </a:p>
          <a:p>
            <a:pPr marL="0" lvl="0" indent="0" algn="l" rtl="0">
              <a:spcBef>
                <a:spcPts val="0"/>
              </a:spcBef>
              <a:spcAft>
                <a:spcPts val="0"/>
              </a:spcAft>
              <a:buNone/>
            </a:pPr>
            <a:endParaRPr sz="1200" b="0" i="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27 </a:t>
            </a:r>
            <a:r>
              <a:rPr lang="en-US" sz="1200" b="0" i="0" dirty="0">
                <a:solidFill>
                  <a:srgbClr val="000000"/>
                </a:solidFill>
                <a:latin typeface="Arial"/>
                <a:ea typeface="Arial"/>
                <a:cs typeface="Arial"/>
                <a:sym typeface="Arial"/>
              </a:rPr>
              <a:t>All of you together are Christ’s body, and each of you is a part of it. </a:t>
            </a:r>
            <a:r>
              <a:rPr lang="en-US" sz="1200" b="0" i="0" baseline="30000" dirty="0">
                <a:solidFill>
                  <a:srgbClr val="000000"/>
                </a:solidFill>
                <a:latin typeface="Arial"/>
                <a:ea typeface="Arial"/>
                <a:cs typeface="Arial"/>
                <a:sym typeface="Arial"/>
              </a:rPr>
              <a:t>28 </a:t>
            </a:r>
            <a:r>
              <a:rPr lang="en-US" sz="1200" b="0" i="0" dirty="0">
                <a:solidFill>
                  <a:srgbClr val="000000"/>
                </a:solidFill>
                <a:latin typeface="Arial"/>
                <a:ea typeface="Arial"/>
                <a:cs typeface="Arial"/>
                <a:sym typeface="Arial"/>
              </a:rPr>
              <a:t>Here are some of the parts God has appointed for the church:</a:t>
            </a:r>
            <a:endParaRPr dirty="0"/>
          </a:p>
          <a:p>
            <a:pPr marL="0" lvl="0" indent="0" algn="l" rtl="0">
              <a:spcBef>
                <a:spcPts val="0"/>
              </a:spcBef>
              <a:spcAft>
                <a:spcPts val="0"/>
              </a:spcAft>
              <a:buNone/>
            </a:pPr>
            <a:r>
              <a:rPr lang="en-US" sz="1200" b="0" i="0" dirty="0">
                <a:solidFill>
                  <a:srgbClr val="000000"/>
                </a:solidFill>
                <a:latin typeface="Arial"/>
                <a:ea typeface="Arial"/>
                <a:cs typeface="Arial"/>
                <a:sym typeface="Arial"/>
              </a:rPr>
              <a:t>first are apostles,</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second are prophets,</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third are teachers,</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then those who do miracles,</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those who have the gift of healing,</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those who can help others,</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those who have the gift of leadership,</a:t>
            </a:r>
            <a:br>
              <a:rPr lang="en-US" sz="1200" b="0" i="0" dirty="0">
                <a:solidFill>
                  <a:srgbClr val="000000"/>
                </a:solidFill>
                <a:latin typeface="Arial"/>
                <a:ea typeface="Arial"/>
                <a:cs typeface="Arial"/>
                <a:sym typeface="Arial"/>
              </a:rPr>
            </a:br>
            <a:r>
              <a:rPr lang="en-US" sz="1200" b="0" i="0" dirty="0">
                <a:solidFill>
                  <a:srgbClr val="000000"/>
                </a:solidFill>
                <a:latin typeface="Arial"/>
                <a:ea typeface="Arial"/>
                <a:cs typeface="Arial"/>
                <a:sym typeface="Arial"/>
              </a:rPr>
              <a:t>those who speak in unknown languages.</a:t>
            </a:r>
            <a:endParaRPr dirty="0"/>
          </a:p>
          <a:p>
            <a:pPr marL="0" lvl="0" indent="0" algn="l" rtl="0">
              <a:spcBef>
                <a:spcPts val="0"/>
              </a:spcBef>
              <a:spcAft>
                <a:spcPts val="0"/>
              </a:spcAft>
              <a:buNone/>
            </a:pPr>
            <a:endParaRPr sz="1200" b="0" i="0" dirty="0">
              <a:solidFill>
                <a:srgbClr val="000000"/>
              </a:solidFill>
              <a:latin typeface="Arial"/>
              <a:ea typeface="Arial"/>
              <a:cs typeface="Arial"/>
              <a:sym typeface="Arial"/>
            </a:endParaRPr>
          </a:p>
          <a:p>
            <a:pPr marL="0" lvl="0" indent="0" algn="l" rtl="0">
              <a:spcBef>
                <a:spcPts val="0"/>
              </a:spcBef>
              <a:spcAft>
                <a:spcPts val="0"/>
              </a:spcAft>
              <a:buNone/>
            </a:pPr>
            <a:r>
              <a:rPr lang="en-US" sz="1200" b="0" i="0" baseline="30000" dirty="0">
                <a:solidFill>
                  <a:srgbClr val="000000"/>
                </a:solidFill>
                <a:latin typeface="Arial"/>
                <a:ea typeface="Arial"/>
                <a:cs typeface="Arial"/>
                <a:sym typeface="Arial"/>
              </a:rPr>
              <a:t>29 </a:t>
            </a:r>
            <a:r>
              <a:rPr lang="en-US" sz="1200" b="0" i="0" dirty="0">
                <a:solidFill>
                  <a:srgbClr val="000000"/>
                </a:solidFill>
                <a:latin typeface="Arial"/>
                <a:ea typeface="Arial"/>
                <a:cs typeface="Arial"/>
                <a:sym typeface="Arial"/>
              </a:rPr>
              <a:t>Are we all apostles? Are we all prophets? Are we all teachers? Do we all have the power to do miracles? </a:t>
            </a:r>
            <a:r>
              <a:rPr lang="en-US" sz="1200" b="0" i="0" baseline="30000" dirty="0">
                <a:solidFill>
                  <a:srgbClr val="000000"/>
                </a:solidFill>
                <a:latin typeface="Arial"/>
                <a:ea typeface="Arial"/>
                <a:cs typeface="Arial"/>
                <a:sym typeface="Arial"/>
              </a:rPr>
              <a:t>30 </a:t>
            </a:r>
            <a:r>
              <a:rPr lang="en-US" sz="1200" b="0" i="0" dirty="0">
                <a:solidFill>
                  <a:srgbClr val="000000"/>
                </a:solidFill>
                <a:latin typeface="Arial"/>
                <a:ea typeface="Arial"/>
                <a:cs typeface="Arial"/>
                <a:sym typeface="Arial"/>
              </a:rPr>
              <a:t>Do we all have the gift of healing? Do we all have the ability to speak in unknown languages? Do we all have the ability to interpret unknown languages? Of course not! </a:t>
            </a:r>
            <a:r>
              <a:rPr lang="en-US" sz="1200" b="0" i="0" baseline="30000" dirty="0">
                <a:solidFill>
                  <a:srgbClr val="000000"/>
                </a:solidFill>
                <a:latin typeface="Arial"/>
                <a:ea typeface="Arial"/>
                <a:cs typeface="Arial"/>
                <a:sym typeface="Arial"/>
              </a:rPr>
              <a:t>31 </a:t>
            </a:r>
            <a:r>
              <a:rPr lang="en-US" sz="1200" b="0" i="0" dirty="0">
                <a:solidFill>
                  <a:srgbClr val="000000"/>
                </a:solidFill>
                <a:latin typeface="Arial"/>
                <a:ea typeface="Arial"/>
                <a:cs typeface="Arial"/>
                <a:sym typeface="Arial"/>
              </a:rPr>
              <a:t>So you should earnestly desire the most helpful gifts.</a:t>
            </a:r>
            <a:endParaRPr sz="1200" b="0" i="0" dirty="0">
              <a:latin typeface="Arial"/>
              <a:ea typeface="Arial"/>
              <a:cs typeface="Arial"/>
              <a:sym typeface="Arial"/>
            </a:endParaRPr>
          </a:p>
          <a:p>
            <a:pPr marL="0" marR="0" lvl="0" indent="0" algn="l" rtl="0">
              <a:spcBef>
                <a:spcPts val="0"/>
              </a:spcBef>
              <a:spcAft>
                <a:spcPts val="0"/>
              </a:spcAft>
              <a:buNone/>
            </a:pPr>
            <a:endParaRPr sz="1000" dirty="0">
              <a:latin typeface="Helvetica Neue"/>
              <a:ea typeface="Helvetica Neue"/>
              <a:cs typeface="Helvetica Neue"/>
              <a:sym typeface="Helvetica Neue"/>
            </a:endParaRPr>
          </a:p>
        </p:txBody>
      </p:sp>
      <p:sp>
        <p:nvSpPr>
          <p:cNvPr id="307" name="Google Shape;307;p3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3" name="Google Shape;313;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dirty="0">
                <a:solidFill>
                  <a:srgbClr val="000000"/>
                </a:solidFill>
                <a:latin typeface="Arial"/>
                <a:ea typeface="Arial"/>
                <a:cs typeface="Arial"/>
                <a:sym typeface="Arial"/>
              </a:rPr>
              <a:t>1 Peter 4:10</a:t>
            </a:r>
            <a:endParaRPr dirty="0"/>
          </a:p>
          <a:p>
            <a:pPr marL="0" marR="0" lvl="0" indent="0" algn="l" rtl="0">
              <a:spcBef>
                <a:spcPts val="0"/>
              </a:spcBef>
              <a:spcAft>
                <a:spcPts val="0"/>
              </a:spcAft>
              <a:buNone/>
            </a:pPr>
            <a:endParaRPr sz="1200" b="0" i="0" dirty="0">
              <a:solidFill>
                <a:srgbClr val="000000"/>
              </a:solidFill>
              <a:latin typeface="Arial"/>
              <a:ea typeface="Arial"/>
              <a:cs typeface="Arial"/>
              <a:sym typeface="Arial"/>
            </a:endParaRPr>
          </a:p>
          <a:p>
            <a:pPr marL="0" marR="0" lvl="0" indent="0" algn="l" rtl="0">
              <a:spcBef>
                <a:spcPts val="0"/>
              </a:spcBef>
              <a:spcAft>
                <a:spcPts val="0"/>
              </a:spcAft>
              <a:buNone/>
            </a:pPr>
            <a:r>
              <a:rPr lang="en-US" sz="1200" b="0" i="0" dirty="0">
                <a:solidFill>
                  <a:srgbClr val="000000"/>
                </a:solidFill>
                <a:latin typeface="Arial"/>
                <a:ea typeface="Arial"/>
                <a:cs typeface="Arial"/>
                <a:sym typeface="Arial"/>
              </a:rPr>
              <a:t>God has given each of you a gift from his great variety of spiritual gifts. Use them well to serve one another.</a:t>
            </a:r>
            <a:endParaRPr sz="1000" b="0" i="0" dirty="0">
              <a:latin typeface="Arial"/>
              <a:ea typeface="Arial"/>
              <a:cs typeface="Arial"/>
              <a:sym typeface="Arial"/>
            </a:endParaRPr>
          </a:p>
        </p:txBody>
      </p:sp>
      <p:sp>
        <p:nvSpPr>
          <p:cNvPr id="314" name="Google Shape;314;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0" i="0" dirty="0">
                <a:solidFill>
                  <a:srgbClr val="000000"/>
                </a:solidFill>
                <a:effectLst/>
                <a:latin typeface="Arial" panose="020B0604020202020204" pitchFamily="34" charset="0"/>
                <a:cs typeface="Arial" panose="020B0604020202020204" pitchFamily="34" charset="0"/>
              </a:rPr>
              <a:t>In John 17, Jesus ends his ministry on earth, praying for unity among all who will ever follow him. </a:t>
            </a:r>
          </a:p>
          <a:p>
            <a:pPr marL="0" marR="0">
              <a:spcBef>
                <a:spcPts val="0"/>
              </a:spcBef>
              <a:spcAft>
                <a:spcPts val="0"/>
              </a:spcAft>
            </a:pPr>
            <a:endParaRPr lang="en-US" sz="1200" b="0" i="0" dirty="0">
              <a:solidFill>
                <a:srgbClr val="000000"/>
              </a:solidFill>
              <a:effectLst/>
              <a:latin typeface="Arial" panose="020B0604020202020204" pitchFamily="34" charset="0"/>
              <a:cs typeface="Arial" panose="020B0604020202020204" pitchFamily="34" charset="0"/>
            </a:endParaRPr>
          </a:p>
          <a:p>
            <a:pPr marL="0" marR="0">
              <a:spcBef>
                <a:spcPts val="0"/>
              </a:spcBef>
              <a:spcAft>
                <a:spcPts val="0"/>
              </a:spcAft>
            </a:pPr>
            <a:r>
              <a:rPr lang="en-US" sz="1200" b="0" i="0" dirty="0">
                <a:solidFill>
                  <a:srgbClr val="000000"/>
                </a:solidFill>
                <a:effectLst/>
                <a:latin typeface="Arial" panose="020B0604020202020204" pitchFamily="34" charset="0"/>
                <a:cs typeface="Arial" panose="020B0604020202020204" pitchFamily="34" charset="0"/>
              </a:rPr>
              <a:t>John 17: 21-23</a:t>
            </a:r>
            <a:endParaRPr lang="en-US" sz="1200" b="0" i="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lvl="1" algn="l"/>
            <a:r>
              <a:rPr lang="en-US" sz="1200" b="0" i="0" baseline="30000" dirty="0">
                <a:solidFill>
                  <a:srgbClr val="000000"/>
                </a:solidFill>
                <a:effectLst/>
                <a:latin typeface="Arial" panose="020B0604020202020204" pitchFamily="34" charset="0"/>
                <a:cs typeface="Arial" panose="020B0604020202020204" pitchFamily="34" charset="0"/>
              </a:rPr>
              <a:t>21 </a:t>
            </a:r>
            <a:r>
              <a:rPr lang="en-US" sz="1200" b="0" i="0" dirty="0">
                <a:solidFill>
                  <a:srgbClr val="000000"/>
                </a:solidFill>
                <a:effectLst/>
                <a:latin typeface="Arial" panose="020B0604020202020204" pitchFamily="34" charset="0"/>
                <a:cs typeface="Arial" panose="020B0604020202020204" pitchFamily="34" charset="0"/>
              </a:rPr>
              <a:t>I pray that they will all be one, just as you and I are one—as you are in me, Father, and I am in you. And may they be in us so that the world will believe you sent me…. May they experience such perfect unity that the world will know that you sent me and that you love them as much as you love me.</a:t>
            </a:r>
          </a:p>
          <a:p>
            <a:pPr algn="l"/>
            <a:endParaRPr lang="en-US" sz="1200" b="0" i="0"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effectLst/>
                <a:latin typeface="Arial" panose="020B0604020202020204" pitchFamily="34" charset="0"/>
                <a:ea typeface="Calibri" panose="020F0502020204030204" pitchFamily="34" charset="0"/>
                <a:cs typeface="Arial" panose="020B0604020202020204" pitchFamily="34" charset="0"/>
              </a:rPr>
              <a:t>We are only complete when we work together. Our unity and collaboration is a powerful witness to the world. </a:t>
            </a:r>
          </a:p>
        </p:txBody>
      </p:sp>
      <p:sp>
        <p:nvSpPr>
          <p:cNvPr id="4" name="Slide Number Placeholder 3"/>
          <p:cNvSpPr>
            <a:spLocks noGrp="1"/>
          </p:cNvSpPr>
          <p:nvPr>
            <p:ph type="sldNum" sz="quarter" idx="5"/>
          </p:nvPr>
        </p:nvSpPr>
        <p:spPr/>
        <p:txBody>
          <a:bodyPr/>
          <a:lstStyle/>
          <a:p>
            <a:fld id="{7FD70D8E-4954-8E41-AFE7-C8ADB94E44DF}" type="slidenum">
              <a:rPr lang="en-US" smtClean="0"/>
              <a:t>26</a:t>
            </a:fld>
            <a:endParaRPr lang="en-US"/>
          </a:p>
        </p:txBody>
      </p:sp>
    </p:spTree>
    <p:extLst>
      <p:ext uri="{BB962C8B-B14F-4D97-AF65-F5344CB8AC3E}">
        <p14:creationId xmlns:p14="http://schemas.microsoft.com/office/powerpoint/2010/main" val="13585568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spcBef>
                <a:spcPts val="0"/>
              </a:spcBef>
              <a:spcAft>
                <a:spcPts val="0"/>
              </a:spcAft>
              <a:buFontTx/>
              <a:buNone/>
            </a:pPr>
            <a:r>
              <a:rPr lang="en-US" sz="1200" b="0" i="0" u="none" strike="noStrike" dirty="0">
                <a:solidFill>
                  <a:srgbClr val="222222"/>
                </a:solidFill>
                <a:effectLst/>
                <a:latin typeface="Arial" panose="020B0604020202020204" pitchFamily="34" charset="0"/>
              </a:rPr>
              <a:t>Finally, as we </a:t>
            </a:r>
            <a:r>
              <a:rPr lang="en-US" sz="1200" b="0" i="0" u="none" strike="noStrike" dirty="0">
                <a:solidFill>
                  <a:srgbClr val="000000"/>
                </a:solidFill>
                <a:effectLst/>
                <a:latin typeface="Arial" panose="020B0604020202020204" pitchFamily="34" charset="0"/>
              </a:rPr>
              <a:t>cultivate partnerships with our brothers and sisters in Christ in our city and around the world, we want to share ideas and learn from one another with a posture of humility, curiosity, and grace. In partnerships, we ask probing questions and listen well. We do not expect that all members will share the same perspective, use the same methods, or draw the same conclusions. </a:t>
            </a:r>
          </a:p>
          <a:p>
            <a:pPr rtl="0" fontAlgn="base">
              <a:spcBef>
                <a:spcPts val="0"/>
              </a:spcBef>
              <a:spcAft>
                <a:spcPts val="0"/>
              </a:spcAft>
              <a:buFontTx/>
              <a:buNone/>
            </a:pPr>
            <a:endParaRPr lang="en-US" sz="1200" b="0" i="0" u="none" strike="noStrike" dirty="0">
              <a:solidFill>
                <a:srgbClr val="000000"/>
              </a:solidFill>
              <a:effectLst/>
              <a:latin typeface="Arial" panose="020B0604020202020204" pitchFamily="34" charset="0"/>
            </a:endParaRPr>
          </a:p>
          <a:p>
            <a:pPr rtl="0" fontAlgn="base">
              <a:spcBef>
                <a:spcPts val="0"/>
              </a:spcBef>
              <a:spcAft>
                <a:spcPts val="0"/>
              </a:spcAft>
              <a:buFontTx/>
              <a:buNone/>
            </a:pPr>
            <a:r>
              <a:rPr lang="en-US" sz="1200" b="1" i="0" u="none" strike="noStrike" dirty="0">
                <a:solidFill>
                  <a:srgbClr val="000000"/>
                </a:solidFill>
                <a:effectLst/>
                <a:latin typeface="Arial" panose="020B0604020202020204" pitchFamily="34" charset="0"/>
              </a:rPr>
              <a:t>We hope that all church planters will contribute to constructive dialogue on complex issues. </a:t>
            </a:r>
          </a:p>
          <a:p>
            <a:pPr rtl="0" fontAlgn="base">
              <a:spcBef>
                <a:spcPts val="0"/>
              </a:spcBef>
              <a:spcAft>
                <a:spcPts val="0"/>
              </a:spcAft>
              <a:buFontTx/>
              <a:buNone/>
            </a:pPr>
            <a:endParaRPr lang="en-US" sz="1200" b="1" i="0" u="none" strike="noStrike" dirty="0">
              <a:solidFill>
                <a:srgbClr val="000000"/>
              </a:solidFill>
              <a:effectLst/>
              <a:latin typeface="Arial" panose="020B0604020202020204" pitchFamily="34" charset="0"/>
            </a:endParaRPr>
          </a:p>
          <a:p>
            <a:pPr rtl="0" fontAlgn="base">
              <a:spcBef>
                <a:spcPts val="0"/>
              </a:spcBef>
              <a:spcAft>
                <a:spcPts val="0"/>
              </a:spcAft>
              <a:buFontTx/>
              <a:buNone/>
            </a:pPr>
            <a:r>
              <a:rPr lang="en-US" sz="1200" b="1" i="0" u="none" strike="noStrike" dirty="0">
                <a:solidFill>
                  <a:srgbClr val="000000"/>
                </a:solidFill>
                <a:effectLst/>
                <a:latin typeface="Arial" panose="020B0604020202020204" pitchFamily="34" charset="0"/>
              </a:rPr>
              <a:t>THAT’S OUR POSTURE as we collaborate to</a:t>
            </a:r>
            <a:r>
              <a:rPr lang="en-CA" sz="1200" b="1" i="0" u="none" strike="noStrike" dirty="0">
                <a:solidFill>
                  <a:schemeClr val="bg1"/>
                </a:solidFill>
                <a:effectLst/>
                <a:latin typeface="Arial" panose="020B0604020202020204" pitchFamily="34" charset="0"/>
                <a:cs typeface="Arial" panose="020B0604020202020204" pitchFamily="34" charset="0"/>
              </a:rPr>
              <a:t> </a:t>
            </a:r>
            <a:r>
              <a:rPr lang="en-CA" sz="1200" b="1" dirty="0">
                <a:solidFill>
                  <a:schemeClr val="bg1"/>
                </a:solidFill>
                <a:latin typeface="Arial" panose="020B0604020202020204" pitchFamily="34" charset="0"/>
                <a:ea typeface="Calibri" panose="020F0502020204030204" pitchFamily="34" charset="0"/>
                <a:cs typeface="Arial" panose="020B0604020202020204" pitchFamily="34" charset="0"/>
              </a:rPr>
              <a:t>saturate our nations with the gospel through church multiplication</a:t>
            </a:r>
            <a:r>
              <a:rPr lang="en-US" sz="1200" b="1" i="0" u="none" strike="noStrike" dirty="0">
                <a:solidFill>
                  <a:srgbClr val="000000"/>
                </a:solidFill>
                <a:effectLst/>
                <a:latin typeface="Arial" panose="020B0604020202020204" pitchFamily="34" charset="0"/>
              </a:rPr>
              <a:t>. </a:t>
            </a:r>
          </a:p>
          <a:p>
            <a:pPr rtl="0" fontAlgn="base">
              <a:spcBef>
                <a:spcPts val="0"/>
              </a:spcBef>
              <a:spcAft>
                <a:spcPts val="0"/>
              </a:spcAft>
              <a:buFontTx/>
              <a:buNone/>
            </a:pPr>
            <a:endParaRPr lang="en-US" sz="1200" b="1" i="0" u="none" strike="noStrike" dirty="0">
              <a:solidFill>
                <a:srgbClr val="000000"/>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27</a:t>
            </a:fld>
            <a:endParaRPr lang="en-US"/>
          </a:p>
        </p:txBody>
      </p:sp>
    </p:spTree>
    <p:extLst>
      <p:ext uri="{BB962C8B-B14F-4D97-AF65-F5344CB8AC3E}">
        <p14:creationId xmlns:p14="http://schemas.microsoft.com/office/powerpoint/2010/main" val="26909614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200" b="0" i="0" u="none" strike="noStrike" dirty="0">
                <a:solidFill>
                  <a:srgbClr val="000000"/>
                </a:solidFill>
                <a:effectLst/>
                <a:latin typeface="Arial" panose="020B0604020202020204" pitchFamily="34" charset="0"/>
                <a:cs typeface="Arial" panose="020B0604020202020204" pitchFamily="34" charset="0"/>
              </a:rPr>
              <a:t>To review…</a:t>
            </a:r>
          </a:p>
        </p:txBody>
      </p:sp>
      <p:sp>
        <p:nvSpPr>
          <p:cNvPr id="4" name="Slide Number Placeholder 3"/>
          <p:cNvSpPr>
            <a:spLocks noGrp="1"/>
          </p:cNvSpPr>
          <p:nvPr>
            <p:ph type="sldNum" sz="quarter" idx="5"/>
          </p:nvPr>
        </p:nvSpPr>
        <p:spPr/>
        <p:txBody>
          <a:bodyPr/>
          <a:lstStyle/>
          <a:p>
            <a:fld id="{7FD70D8E-4954-8E41-AFE7-C8ADB94E44DF}" type="slidenum">
              <a:rPr lang="en-US" smtClean="0"/>
              <a:t>28</a:t>
            </a:fld>
            <a:endParaRPr lang="en-US"/>
          </a:p>
        </p:txBody>
      </p:sp>
    </p:spTree>
    <p:extLst>
      <p:ext uri="{BB962C8B-B14F-4D97-AF65-F5344CB8AC3E}">
        <p14:creationId xmlns:p14="http://schemas.microsoft.com/office/powerpoint/2010/main" val="4573676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200" b="0" i="0" u="none" strike="noStrike" dirty="0">
                <a:solidFill>
                  <a:srgbClr val="000000"/>
                </a:solidFill>
                <a:effectLst/>
                <a:latin typeface="Arial" panose="020B0604020202020204" pitchFamily="34" charset="0"/>
                <a:cs typeface="Arial" panose="020B0604020202020204" pitchFamily="34" charset="0"/>
              </a:rPr>
              <a:t>Our premise is that inter-person and </a:t>
            </a:r>
            <a:r>
              <a:rPr lang="en-US" sz="1200" kern="100" dirty="0">
                <a:effectLst/>
                <a:latin typeface="Arial" panose="020B0604020202020204" pitchFamily="34" charset="0"/>
                <a:ea typeface="Calibri" panose="020F0502020204030204" pitchFamily="34" charset="0"/>
                <a:cs typeface="Arial" panose="020B0604020202020204" pitchFamily="34" charset="0"/>
              </a:rPr>
              <a:t>inter-organizational collaboration is ESSENTIAL for catalyzing and sustaining wholistic church planting movements. </a:t>
            </a:r>
          </a:p>
          <a:p>
            <a:pPr rtl="0">
              <a:spcBef>
                <a:spcPts val="0"/>
              </a:spcBef>
              <a:spcAft>
                <a:spcPts val="0"/>
              </a:spcAft>
            </a:pPr>
            <a:endParaRPr lang="en-US" sz="1200" b="0" i="0" u="none" strike="noStrike" kern="100" dirty="0">
              <a:solidFill>
                <a:srgbClr val="000000"/>
              </a:solidFill>
              <a:effectLst/>
              <a:latin typeface="Arial" panose="020B0604020202020204" pitchFamily="34" charset="0"/>
              <a:cs typeface="Arial" panose="020B0604020202020204" pitchFamily="34" charset="0"/>
            </a:endParaRPr>
          </a:p>
          <a:p>
            <a:pPr rtl="0">
              <a:spcBef>
                <a:spcPts val="0"/>
              </a:spcBef>
              <a:spcAft>
                <a:spcPts val="0"/>
              </a:spcAft>
            </a:pPr>
            <a:r>
              <a:rPr lang="en-US" sz="1200" b="0" i="0" u="none" strike="noStrike" dirty="0">
                <a:solidFill>
                  <a:srgbClr val="000000"/>
                </a:solidFill>
                <a:effectLst/>
                <a:latin typeface="Arial" panose="020B0604020202020204" pitchFamily="34" charset="0"/>
                <a:cs typeface="Arial" panose="020B0604020202020204" pitchFamily="34" charset="0"/>
              </a:rPr>
              <a:t>An essential </a:t>
            </a:r>
            <a:r>
              <a:rPr lang="en-US" sz="1200" b="1" i="0" u="none" strike="noStrike" dirty="0">
                <a:solidFill>
                  <a:srgbClr val="000000"/>
                </a:solidFill>
                <a:effectLst/>
                <a:latin typeface="Arial" panose="020B0604020202020204" pitchFamily="34" charset="0"/>
                <a:cs typeface="Arial" panose="020B0604020202020204" pitchFamily="34" charset="0"/>
              </a:rPr>
              <a:t>fruitful practice in church planting </a:t>
            </a:r>
            <a:r>
              <a:rPr lang="en-US" sz="1200" b="0" i="0" u="none" strike="noStrike" dirty="0">
                <a:solidFill>
                  <a:srgbClr val="000000"/>
                </a:solidFill>
                <a:effectLst/>
                <a:latin typeface="Arial" panose="020B0604020202020204" pitchFamily="34" charset="0"/>
                <a:cs typeface="Arial" panose="020B0604020202020204" pitchFamily="34" charset="0"/>
              </a:rPr>
              <a:t>is for individuals with complementary gifts and organizations with complementary ministries to work together. </a:t>
            </a:r>
          </a:p>
          <a:p>
            <a:pPr rtl="0">
              <a:spcBef>
                <a:spcPts val="0"/>
              </a:spcBef>
              <a:spcAft>
                <a:spcPts val="0"/>
              </a:spcAft>
            </a:pPr>
            <a:endParaRPr lang="en-US" sz="1200" b="0" i="0" u="none" strike="noStrike"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cs typeface="Arial" panose="020B0604020202020204" pitchFamily="34" charset="0"/>
              </a:rPr>
              <a:t>This type of </a:t>
            </a:r>
            <a:r>
              <a:rPr lang="en-US" sz="1200" kern="100" dirty="0">
                <a:effectLst/>
                <a:latin typeface="Arial" panose="020B0604020202020204" pitchFamily="34" charset="0"/>
                <a:ea typeface="Calibri" panose="020F0502020204030204" pitchFamily="34" charset="0"/>
                <a:cs typeface="Arial" panose="020B0604020202020204" pitchFamily="34" charset="0"/>
              </a:rPr>
              <a:t>collaboration is a missiological and biblical NECESSITY for catalyzing and sustaining wholistic church planting movements.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cs typeface="Arial" panose="020B0604020202020204" pitchFamily="34" charset="0"/>
              </a:rPr>
              <a:t>Everything we are discussing is simply to </a:t>
            </a:r>
            <a:r>
              <a:rPr lang="en-US" sz="1200" b="1" i="0" u="none" strike="noStrike" dirty="0">
                <a:solidFill>
                  <a:srgbClr val="000000"/>
                </a:solidFill>
                <a:effectLst/>
                <a:latin typeface="Arial" panose="020B0604020202020204" pitchFamily="34" charset="0"/>
                <a:cs typeface="Arial" panose="020B0604020202020204" pitchFamily="34" charset="0"/>
              </a:rPr>
              <a:t>raise your awareness </a:t>
            </a:r>
            <a:r>
              <a:rPr lang="en-US" sz="1200" b="0" i="0" u="none" strike="noStrike" dirty="0">
                <a:solidFill>
                  <a:srgbClr val="000000"/>
                </a:solidFill>
                <a:effectLst/>
                <a:latin typeface="Arial" panose="020B0604020202020204" pitchFamily="34" charset="0"/>
                <a:cs typeface="Arial" panose="020B0604020202020204" pitchFamily="34" charset="0"/>
              </a:rPr>
              <a:t>of the power of collaboration – that </a:t>
            </a:r>
            <a:r>
              <a:rPr lang="en-US" sz="1200" b="0" i="0" u="sng" strike="noStrike" dirty="0">
                <a:solidFill>
                  <a:srgbClr val="000000"/>
                </a:solidFill>
                <a:effectLst/>
                <a:latin typeface="Arial" panose="020B0604020202020204" pitchFamily="34" charset="0"/>
                <a:cs typeface="Arial" panose="020B0604020202020204" pitchFamily="34" charset="0"/>
              </a:rPr>
              <a:t>this</a:t>
            </a:r>
            <a:r>
              <a:rPr lang="en-US" sz="1200" b="0" i="0" u="none" strike="noStrike" dirty="0">
                <a:solidFill>
                  <a:srgbClr val="000000"/>
                </a:solidFill>
                <a:effectLst/>
                <a:latin typeface="Arial" panose="020B0604020202020204" pitchFamily="34" charset="0"/>
                <a:cs typeface="Arial" panose="020B0604020202020204" pitchFamily="34" charset="0"/>
              </a:rPr>
              <a:t> is how God designed us to engage in his 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cs typeface="Arial" panose="020B0604020202020204" pitchFamily="34" charset="0"/>
              </a:rPr>
              <a:t>AND to invite you to </a:t>
            </a:r>
            <a:r>
              <a:rPr lang="en-US" sz="1200" b="1" i="0" u="none" strike="noStrike" dirty="0">
                <a:solidFill>
                  <a:srgbClr val="000000"/>
                </a:solidFill>
                <a:effectLst/>
                <a:latin typeface="Arial" panose="020B0604020202020204" pitchFamily="34" charset="0"/>
                <a:cs typeface="Arial" panose="020B0604020202020204" pitchFamily="34" charset="0"/>
              </a:rPr>
              <a:t>take practical steps </a:t>
            </a:r>
            <a:r>
              <a:rPr lang="en-US" sz="1200" b="0" i="0" u="none" strike="noStrike" dirty="0">
                <a:solidFill>
                  <a:srgbClr val="000000"/>
                </a:solidFill>
                <a:effectLst/>
                <a:latin typeface="Arial" panose="020B0604020202020204" pitchFamily="34" charset="0"/>
                <a:cs typeface="Arial" panose="020B0604020202020204" pitchFamily="34" charset="0"/>
              </a:rPr>
              <a:t>towards greater collaboration that </a:t>
            </a:r>
            <a:r>
              <a:rPr lang="en-US" sz="1200" kern="100" dirty="0">
                <a:effectLst/>
                <a:latin typeface="Arial" panose="020B0604020202020204" pitchFamily="34" charset="0"/>
                <a:ea typeface="Calibri" panose="020F0502020204030204" pitchFamily="34" charset="0"/>
                <a:cs typeface="Arial" panose="020B0604020202020204" pitchFamily="34" charset="0"/>
              </a:rPr>
              <a:t>catalyzes and sustains wholistic church planting movements.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rial" panose="020B0604020202020204" pitchFamily="34" charset="0"/>
                <a:ea typeface="Calibri" panose="020F0502020204030204" pitchFamily="34" charset="0"/>
                <a:cs typeface="Arial" panose="020B0604020202020204" pitchFamily="34" charset="0"/>
              </a:rPr>
              <a:t>We’ve got to do something with what we know, and anyone here could be the catalyst for greater collaboration in wholistic church planting.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rial" panose="020B0604020202020204" pitchFamily="34" charset="0"/>
                <a:ea typeface="Calibri" panose="020F0502020204030204" pitchFamily="34" charset="0"/>
                <a:cs typeface="Arial" panose="020B0604020202020204" pitchFamily="34" charset="0"/>
              </a:rPr>
              <a:t>What will you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00" dirty="0">
              <a:solidFill>
                <a:srgbClr val="000000"/>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29</a:t>
            </a:fld>
            <a:endParaRPr lang="en-US"/>
          </a:p>
        </p:txBody>
      </p:sp>
    </p:spTree>
    <p:extLst>
      <p:ext uri="{BB962C8B-B14F-4D97-AF65-F5344CB8AC3E}">
        <p14:creationId xmlns:p14="http://schemas.microsoft.com/office/powerpoint/2010/main" val="1552352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latin typeface="Arial" panose="020B0604020202020204" pitchFamily="34" charset="0"/>
                <a:cs typeface="Arial" panose="020B0604020202020204" pitchFamily="34" charset="0"/>
              </a:rPr>
              <a:t>REASON 1. The task is TOO BIG to do alone.</a:t>
            </a:r>
          </a:p>
        </p:txBody>
      </p:sp>
      <p:sp>
        <p:nvSpPr>
          <p:cNvPr id="4" name="Slide Number Placeholder 3"/>
          <p:cNvSpPr>
            <a:spLocks noGrp="1"/>
          </p:cNvSpPr>
          <p:nvPr>
            <p:ph type="sldNum" sz="quarter" idx="5"/>
          </p:nvPr>
        </p:nvSpPr>
        <p:spPr/>
        <p:txBody>
          <a:bodyPr/>
          <a:lstStyle/>
          <a:p>
            <a:fld id="{7FD70D8E-4954-8E41-AFE7-C8ADB94E44DF}" type="slidenum">
              <a:rPr lang="en-US" smtClean="0"/>
              <a:t>3</a:t>
            </a:fld>
            <a:endParaRPr lang="en-US"/>
          </a:p>
        </p:txBody>
      </p:sp>
    </p:spTree>
    <p:extLst>
      <p:ext uri="{BB962C8B-B14F-4D97-AF65-F5344CB8AC3E}">
        <p14:creationId xmlns:p14="http://schemas.microsoft.com/office/powerpoint/2010/main" val="21200162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E85A7-F21C-7551-BFCA-58572FB25D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F8B171-15A2-8425-3855-74EAFFF8D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210330-277B-3F2E-4C9A-4ACC39551DA4}"/>
              </a:ext>
            </a:extLst>
          </p:cNvPr>
          <p:cNvSpPr>
            <a:spLocks noGrp="1"/>
          </p:cNvSpPr>
          <p:nvPr>
            <p:ph type="body" idx="1"/>
          </p:nvPr>
        </p:nvSpPr>
        <p:spPr/>
        <p:txBody>
          <a:bodyPr/>
          <a:lstStyle/>
          <a:p>
            <a:pPr rtl="0">
              <a:spcBef>
                <a:spcPts val="0"/>
              </a:spcBef>
              <a:spcAft>
                <a:spcPts val="0"/>
              </a:spcAft>
            </a:pPr>
            <a:r>
              <a:rPr lang="en-US" sz="1200" b="0" i="0" u="none" strike="noStrike" dirty="0">
                <a:solidFill>
                  <a:srgbClr val="000000"/>
                </a:solidFill>
                <a:effectLst/>
                <a:latin typeface="Arial" panose="020B0604020202020204" pitchFamily="34" charset="0"/>
                <a:cs typeface="Arial" panose="020B0604020202020204" pitchFamily="34" charset="0"/>
              </a:rPr>
              <a:t>What could you do to catalyze collaboration?</a:t>
            </a:r>
          </a:p>
        </p:txBody>
      </p:sp>
      <p:sp>
        <p:nvSpPr>
          <p:cNvPr id="4" name="Slide Number Placeholder 3">
            <a:extLst>
              <a:ext uri="{FF2B5EF4-FFF2-40B4-BE49-F238E27FC236}">
                <a16:creationId xmlns:a16="http://schemas.microsoft.com/office/drawing/2014/main" id="{9A60C40A-52F1-0BE0-901D-BEE548F3EA19}"/>
              </a:ext>
            </a:extLst>
          </p:cNvPr>
          <p:cNvSpPr>
            <a:spLocks noGrp="1"/>
          </p:cNvSpPr>
          <p:nvPr>
            <p:ph type="sldNum" sz="quarter" idx="5"/>
          </p:nvPr>
        </p:nvSpPr>
        <p:spPr/>
        <p:txBody>
          <a:bodyPr/>
          <a:lstStyle/>
          <a:p>
            <a:fld id="{7FD70D8E-4954-8E41-AFE7-C8ADB94E44DF}" type="slidenum">
              <a:rPr lang="en-US" smtClean="0"/>
              <a:t>30</a:t>
            </a:fld>
            <a:endParaRPr lang="en-US"/>
          </a:p>
        </p:txBody>
      </p:sp>
    </p:spTree>
    <p:extLst>
      <p:ext uri="{BB962C8B-B14F-4D97-AF65-F5344CB8AC3E}">
        <p14:creationId xmlns:p14="http://schemas.microsoft.com/office/powerpoint/2010/main" val="9979845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51039-C4E8-52CF-7F52-FB766E17F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24E14-9F96-1A86-6B7D-B0D6120E23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620DDE-53E6-9A9F-4770-E9D808AB06B6}"/>
              </a:ext>
            </a:extLst>
          </p:cNvPr>
          <p:cNvSpPr>
            <a:spLocks noGrp="1"/>
          </p:cNvSpPr>
          <p:nvPr>
            <p:ph type="body" idx="1"/>
          </p:nvPr>
        </p:nvSpPr>
        <p:spPr/>
        <p:txBody>
          <a:bodyPr/>
          <a:lstStyle/>
          <a:p>
            <a:pPr rtl="0"/>
            <a:r>
              <a:rPr lang="en-US" sz="1800" b="0" i="0" u="none" strike="noStrike" dirty="0">
                <a:solidFill>
                  <a:srgbClr val="21282C"/>
                </a:solidFill>
                <a:effectLst/>
                <a:latin typeface="Arial" panose="020B0604020202020204" pitchFamily="34" charset="0"/>
              </a:rPr>
              <a:t>Thank you!</a:t>
            </a:r>
            <a:endParaRPr lang="en-US" b="0" dirty="0">
              <a:effectLst/>
            </a:endParaRPr>
          </a:p>
          <a:p>
            <a:br>
              <a:rPr lang="en-US" dirty="0"/>
            </a:br>
            <a:endParaRPr lang="en-US" sz="1200" b="0" dirty="0">
              <a:effectLst/>
              <a:latin typeface="Poppins" pitchFamily="2" charset="77"/>
              <a:cs typeface="Poppins" pitchFamily="2" charset="77"/>
            </a:endParaRPr>
          </a:p>
        </p:txBody>
      </p:sp>
      <p:sp>
        <p:nvSpPr>
          <p:cNvPr id="4" name="Slide Number Placeholder 3">
            <a:extLst>
              <a:ext uri="{FF2B5EF4-FFF2-40B4-BE49-F238E27FC236}">
                <a16:creationId xmlns:a16="http://schemas.microsoft.com/office/drawing/2014/main" id="{D4B14030-276D-06D3-AB3C-71DF45280071}"/>
              </a:ext>
            </a:extLst>
          </p:cNvPr>
          <p:cNvSpPr>
            <a:spLocks noGrp="1"/>
          </p:cNvSpPr>
          <p:nvPr>
            <p:ph type="sldNum" sz="quarter" idx="5"/>
          </p:nvPr>
        </p:nvSpPr>
        <p:spPr/>
        <p:txBody>
          <a:bodyPr/>
          <a:lstStyle/>
          <a:p>
            <a:fld id="{7FD70D8E-4954-8E41-AFE7-C8ADB94E44DF}" type="slidenum">
              <a:rPr lang="en-US" smtClean="0"/>
              <a:t>31</a:t>
            </a:fld>
            <a:endParaRPr lang="en-US"/>
          </a:p>
        </p:txBody>
      </p:sp>
    </p:spTree>
    <p:extLst>
      <p:ext uri="{BB962C8B-B14F-4D97-AF65-F5344CB8AC3E}">
        <p14:creationId xmlns:p14="http://schemas.microsoft.com/office/powerpoint/2010/main" val="910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301">
              <a:defRPr/>
            </a:pPr>
            <a:endParaRPr lang="en-US" sz="1800" dirty="0">
              <a:effectLst/>
              <a:latin typeface="Arial" panose="020B0604020202020204" pitchFamily="34" charset="0"/>
              <a:ea typeface="Calibri" panose="020F0502020204030204" pitchFamily="34" charset="0"/>
            </a:endParaRPr>
          </a:p>
          <a:p>
            <a:pPr defTabSz="929301">
              <a:defRPr/>
            </a:pPr>
            <a:r>
              <a:rPr lang="en-US" sz="1200" dirty="0">
                <a:effectLst/>
                <a:latin typeface="Arial" panose="020B0604020202020204" pitchFamily="34" charset="0"/>
                <a:ea typeface="Calibri" panose="020F0502020204030204" pitchFamily="34" charset="0"/>
              </a:rPr>
              <a:t>Of the 8 billion people alive today, approximately 2.5 billion claim to follow Jesus, while the remaining 5.5 billion do not identify with the Christian faith. </a:t>
            </a:r>
            <a:endParaRPr lang="en-US" sz="1200" dirty="0">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B8DF6968-AC16-0E4B-82E9-DDB76B661FB8}" type="slidenum">
              <a:rPr lang="en-US" smtClean="0"/>
              <a:t>4</a:t>
            </a:fld>
            <a:endParaRPr lang="en-US"/>
          </a:p>
        </p:txBody>
      </p:sp>
    </p:spTree>
    <p:extLst>
      <p:ext uri="{BB962C8B-B14F-4D97-AF65-F5344CB8AC3E}">
        <p14:creationId xmlns:p14="http://schemas.microsoft.com/office/powerpoint/2010/main" val="894414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301">
              <a:defRPr/>
            </a:pPr>
            <a:r>
              <a:rPr lang="en-US" dirty="0">
                <a:latin typeface="Arial" panose="020B0604020202020204" pitchFamily="34" charset="0"/>
                <a:ea typeface="Arial" panose="020B0604020202020204" pitchFamily="34" charset="0"/>
                <a:cs typeface="Arial" panose="020B0604020202020204" pitchFamily="34" charset="0"/>
              </a:rPr>
              <a:t>Despite all our missional activity, the percentage of the global population that follows Christ has remained the same for 123 years. </a:t>
            </a:r>
          </a:p>
          <a:p>
            <a:endParaRPr lang="en-US" dirty="0">
              <a:latin typeface="Arial" panose="020B0604020202020204" pitchFamily="34" charset="0"/>
              <a:ea typeface="Calibri" panose="020F0502020204030204" pitchFamily="34" charset="0"/>
              <a:cs typeface="Arial" panose="020B0604020202020204" pitchFamily="34" charset="0"/>
            </a:endParaRPr>
          </a:p>
          <a:p>
            <a:endParaRPr lang="en-US" dirty="0">
              <a:latin typeface="Arial" panose="020B0604020202020204" pitchFamily="34" charset="0"/>
              <a:ea typeface="Calibri" panose="020F0502020204030204" pitchFamily="34" charset="0"/>
              <a:cs typeface="Arial" panose="020B0604020202020204" pitchFamily="34" charset="0"/>
            </a:endParaRPr>
          </a:p>
          <a:p>
            <a:r>
              <a:rPr lang="en-US" dirty="0">
                <a:latin typeface="Arial" panose="020B0604020202020204" pitchFamily="34" charset="0"/>
                <a:ea typeface="Calibri" panose="020F0502020204030204" pitchFamily="34" charset="0"/>
                <a:cs typeface="Arial" panose="020B0604020202020204" pitchFamily="34" charset="0"/>
              </a:rPr>
              <a:t>Source: “Status of Global Christianity, 2023” Todd M. Johnson and Gina A. Zurlo, eds. World Christian Database (Leiden/Boston: Brill, accessed January 2023), </a:t>
            </a:r>
            <a:r>
              <a:rPr lang="en-US" dirty="0" err="1">
                <a:latin typeface="Arial" panose="020B0604020202020204" pitchFamily="34" charset="0"/>
                <a:ea typeface="Calibri" panose="020F0502020204030204" pitchFamily="34" charset="0"/>
                <a:cs typeface="Arial" panose="020B0604020202020204" pitchFamily="34" charset="0"/>
              </a:rPr>
              <a:t>www.worldchristiandatabase.org</a:t>
            </a:r>
            <a:endParaRPr lang="en-US" dirty="0">
              <a:latin typeface="Arial" panose="020B060402020202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8DF6968-AC16-0E4B-82E9-DDB76B661FB8}" type="slidenum">
              <a:rPr lang="en-US" smtClean="0"/>
              <a:t>5</a:t>
            </a:fld>
            <a:endParaRPr lang="en-US"/>
          </a:p>
        </p:txBody>
      </p:sp>
    </p:spTree>
    <p:extLst>
      <p:ext uri="{BB962C8B-B14F-4D97-AF65-F5344CB8AC3E}">
        <p14:creationId xmlns:p14="http://schemas.microsoft.com/office/powerpoint/2010/main" val="1708932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kern="100" dirty="0">
                <a:effectLst/>
                <a:latin typeface="Arial" panose="020B0604020202020204" pitchFamily="34" charset="0"/>
                <a:ea typeface="Calibri" panose="020F0502020204030204" pitchFamily="34" charset="0"/>
                <a:cs typeface="Arial" panose="020B0604020202020204" pitchFamily="34" charset="0"/>
              </a:rPr>
              <a:t>In fact, the total number of people without Christ in 2024 (5.5 billion) is greater than the entire population of the world in 1980. </a:t>
            </a:r>
          </a:p>
          <a:p>
            <a:pPr marL="0" marR="0">
              <a:spcBef>
                <a:spcPts val="0"/>
              </a:spcBef>
              <a:spcAft>
                <a:spcPts val="0"/>
              </a:spcAft>
            </a:pP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100" dirty="0">
                <a:effectLst/>
                <a:latin typeface="Arial" panose="020B0604020202020204" pitchFamily="34" charset="0"/>
                <a:ea typeface="Calibri" panose="020F0502020204030204" pitchFamily="34" charset="0"/>
                <a:cs typeface="Arial" panose="020B0604020202020204" pitchFamily="34" charset="0"/>
              </a:rPr>
              <a:t>More people are living without hope and without God than at any time in history: 5.5 billion!</a:t>
            </a:r>
          </a:p>
          <a:p>
            <a:pPr marL="0" marR="0">
              <a:spcBef>
                <a:spcPts val="0"/>
              </a:spcBef>
              <a:spcAft>
                <a:spcPts val="0"/>
              </a:spcAft>
            </a:pPr>
            <a:endPar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To engage every relational network and to establish a healthy multiplying and sustainable church in every context on earth means we need 5 million more churches to reach the 5.5 billion without Christ. </a:t>
            </a:r>
          </a:p>
          <a:p>
            <a:pPr marL="0" marR="0">
              <a:spcBef>
                <a:spcPts val="0"/>
              </a:spcBef>
              <a:spcAft>
                <a:spcPts val="0"/>
              </a:spcAft>
            </a:pPr>
            <a:endParaRPr lang="en-US" sz="120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1" dirty="0">
                <a:effectLst/>
                <a:latin typeface="Arial" panose="020B0604020202020204" pitchFamily="34" charset="0"/>
                <a:ea typeface="Calibri" panose="020F0502020204030204" pitchFamily="34" charset="0"/>
                <a:cs typeface="Arial" panose="020B0604020202020204" pitchFamily="34" charset="0"/>
              </a:rPr>
              <a:t>5 million more churches offering hope in all the areas broken by sin. </a:t>
            </a:r>
          </a:p>
          <a:p>
            <a:pPr marL="0" marR="0">
              <a:spcBef>
                <a:spcPts val="0"/>
              </a:spcBef>
              <a:spcAft>
                <a:spcPts val="0"/>
              </a:spcAft>
            </a:pPr>
            <a:endParaRPr lang="en-US" sz="1200" b="1"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b="1" dirty="0">
                <a:effectLst/>
                <a:latin typeface="Arial" panose="020B0604020202020204" pitchFamily="34" charset="0"/>
                <a:ea typeface="Calibri" panose="020F0502020204030204" pitchFamily="34" charset="0"/>
                <a:cs typeface="Arial" panose="020B0604020202020204" pitchFamily="34" charset="0"/>
              </a:rPr>
              <a:t>That’s the huge task ahead of us that’s too big for any individual or organization to accomplish alone.</a:t>
            </a:r>
          </a:p>
          <a:p>
            <a:endParaRPr lang="en-US" sz="1200" dirty="0">
              <a:latin typeface="Arial" panose="020B0604020202020204" pitchFamily="34" charset="0"/>
              <a:ea typeface="Calibri" panose="020F0502020204030204" pitchFamily="34" charset="0"/>
              <a:cs typeface="Arial" panose="020B0604020202020204" pitchFamily="34" charset="0"/>
            </a:endParaRPr>
          </a:p>
          <a:p>
            <a:r>
              <a:rPr lang="en-US" dirty="0">
                <a:latin typeface="Arial" panose="020B0604020202020204" pitchFamily="34" charset="0"/>
                <a:ea typeface="Calibri" panose="020F0502020204030204" pitchFamily="34" charset="0"/>
                <a:cs typeface="Arial" panose="020B0604020202020204" pitchFamily="34" charset="0"/>
              </a:rPr>
              <a:t>Source: “Status of Global Christianity, 2023” Todd M. Johnson and Gina A. Zurlo, eds. World Christian Database (Leiden/Boston: Brill, accessed January 2023), </a:t>
            </a:r>
            <a:r>
              <a:rPr lang="en-US" dirty="0" err="1">
                <a:latin typeface="Arial" panose="020B0604020202020204" pitchFamily="34" charset="0"/>
                <a:ea typeface="Calibri" panose="020F0502020204030204" pitchFamily="34" charset="0"/>
                <a:cs typeface="Arial" panose="020B0604020202020204" pitchFamily="34" charset="0"/>
              </a:rPr>
              <a:t>www.worldchristiandatabase.org</a:t>
            </a:r>
            <a:endParaRPr lang="en-US" dirty="0">
              <a:latin typeface="Arial" panose="020B060402020202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8DF6968-AC16-0E4B-82E9-DDB76B661FB8}" type="slidenum">
              <a:rPr lang="en-US" smtClean="0"/>
              <a:t>6</a:t>
            </a:fld>
            <a:endParaRPr lang="en-US"/>
          </a:p>
        </p:txBody>
      </p:sp>
    </p:spTree>
    <p:extLst>
      <p:ext uri="{BB962C8B-B14F-4D97-AF65-F5344CB8AC3E}">
        <p14:creationId xmlns:p14="http://schemas.microsoft.com/office/powerpoint/2010/main" val="2654283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WHY CONNECT? Reason number 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The global church has changed dramatically in the last 50 years.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7</a:t>
            </a:fld>
            <a:endParaRPr lang="en-US"/>
          </a:p>
        </p:txBody>
      </p:sp>
    </p:spTree>
    <p:extLst>
      <p:ext uri="{BB962C8B-B14F-4D97-AF65-F5344CB8AC3E}">
        <p14:creationId xmlns:p14="http://schemas.microsoft.com/office/powerpoint/2010/main" val="3403351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50 years ago, 70% of Christians in the world lived in the West.  Today 70% of Christians live in Asia, Africa and Latin America.  There has been a complete flip in the make-up of Christ’s church. </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8DF6968-AC16-0E4B-82E9-DDB76B661FB8}" type="slidenum">
              <a:rPr lang="en-US" smtClean="0"/>
              <a:t>8</a:t>
            </a:fld>
            <a:endParaRPr lang="en-US"/>
          </a:p>
        </p:txBody>
      </p:sp>
    </p:spTree>
    <p:extLst>
      <p:ext uri="{BB962C8B-B14F-4D97-AF65-F5344CB8AC3E}">
        <p14:creationId xmlns:p14="http://schemas.microsoft.com/office/powerpoint/2010/main" val="3730869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Displaying the same trend over a longer period of time, you can see that we’ve </a:t>
            </a:r>
            <a:r>
              <a:rPr lang="en-US" sz="1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grown from a western church to a global church</a:t>
            </a: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0" marR="0">
              <a:spcBef>
                <a:spcPts val="0"/>
              </a:spcBef>
              <a:spcAft>
                <a:spcPts val="0"/>
              </a:spcAft>
            </a:pPr>
            <a:endPar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This change is what historian Philip Jenkins describes as “one of the most transforming moments in the history of religion worldwide.”</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Today the church in Asia, Africa and Latin America is mature, vibrant, and leading the way in missions effectiveness and engagement. </a:t>
            </a:r>
          </a:p>
          <a:p>
            <a:pPr marL="0" marR="0">
              <a:spcBef>
                <a:spcPts val="0"/>
              </a:spcBef>
              <a:spcAft>
                <a:spcPts val="0"/>
              </a:spcAft>
            </a:pPr>
            <a:endParaRPr lang="en-US" sz="12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sz="1200" kern="0" dirty="0">
                <a:effectLst/>
                <a:latin typeface="Arial" panose="020B0604020202020204" pitchFamily="34" charset="0"/>
                <a:ea typeface="Times New Roman" panose="02020603050405020304" pitchFamily="18" charset="0"/>
                <a:cs typeface="Arial" panose="020B0604020202020204" pitchFamily="34" charset="0"/>
              </a:rPr>
              <a:t>We relate with our brothers and sisters in Christ with mutual respect and equality. AND WE’VE GOT TO LEARN FROM EACH OTHER AND WORK TOGETHER!</a:t>
            </a:r>
          </a:p>
          <a:p>
            <a:pPr marL="0" marR="0">
              <a:spcBef>
                <a:spcPts val="0"/>
              </a:spcBef>
              <a:spcAft>
                <a:spcPts val="0"/>
              </a:spcAft>
            </a:pPr>
            <a:endParaRPr lang="en-US" sz="1200" kern="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200" kern="0" dirty="0">
                <a:effectLst/>
                <a:latin typeface="Arial" panose="020B0604020202020204" pitchFamily="34" charset="0"/>
                <a:ea typeface="Times New Roman" panose="02020603050405020304" pitchFamily="18" charset="0"/>
                <a:cs typeface="Arial" panose="020B0604020202020204" pitchFamily="34" charset="0"/>
              </a:rPr>
              <a:t>Following the example of Paul, we work together side by side for the sake of the Gospel (Philippians 1:27)</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0"/>
              </a:spcAft>
              <a:buFontTx/>
              <a:buNone/>
            </a:pPr>
            <a:endParaRPr lang="en-US" sz="1200" b="0" i="0" kern="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00" dirty="0">
                <a:effectLst/>
                <a:latin typeface="Arial" panose="020B0604020202020204" pitchFamily="34" charset="0"/>
                <a:ea typeface="Calibri" panose="020F0502020204030204" pitchFamily="34" charset="0"/>
                <a:cs typeface="Arial" panose="020B0604020202020204" pitchFamily="34" charset="0"/>
              </a:rPr>
              <a:t>Source: Lausanne’s 2024 </a:t>
            </a:r>
            <a:r>
              <a:rPr lang="en-US" b="0" i="1" dirty="0">
                <a:solidFill>
                  <a:srgbClr val="FFFFFF"/>
                </a:solidFill>
                <a:effectLst/>
                <a:highlight>
                  <a:srgbClr val="FFFFFF"/>
                </a:highlight>
                <a:latin typeface="Arial" panose="020B0604020202020204" pitchFamily="34" charset="0"/>
                <a:cs typeface="Arial" panose="020B0604020202020204" pitchFamily="34" charset="0"/>
              </a:rPr>
              <a:t>State of the Great Commission</a:t>
            </a:r>
            <a:r>
              <a:rPr lang="en-US" sz="1200" b="0" i="1" kern="100" dirty="0">
                <a:solidFill>
                  <a:srgbClr val="FFFFFF"/>
                </a:solidFill>
                <a:effectLst/>
                <a:highlight>
                  <a:srgbClr val="FFFFFF"/>
                </a:highlight>
                <a:latin typeface="Arial" panose="020B0604020202020204" pitchFamily="34" charset="0"/>
                <a:cs typeface="Arial" panose="020B0604020202020204" pitchFamily="34" charset="0"/>
              </a:rPr>
              <a:t> </a:t>
            </a:r>
            <a:r>
              <a:rPr lang="en-US" sz="1200" b="0" i="0" kern="100" dirty="0">
                <a:solidFill>
                  <a:srgbClr val="FFFFFF"/>
                </a:solidFill>
                <a:effectLst/>
                <a:highlight>
                  <a:srgbClr val="FFFFFF"/>
                </a:highlight>
                <a:latin typeface="Arial" panose="020B0604020202020204" pitchFamily="34" charset="0"/>
                <a:cs typeface="Arial" panose="020B0604020202020204" pitchFamily="34" charset="0"/>
              </a:rPr>
              <a:t>report (Polycentric Christianity)</a:t>
            </a:r>
            <a:endParaRPr lang="en-US" b="0" i="0" dirty="0">
              <a:solidFill>
                <a:srgbClr val="FFFFFF"/>
              </a:solidFill>
              <a:effectLst/>
              <a:highlight>
                <a:srgbClr val="FFFFFF"/>
              </a:highligh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FD70D8E-4954-8E41-AFE7-C8ADB94E44DF}" type="slidenum">
              <a:rPr lang="en-US" smtClean="0"/>
              <a:t>9</a:t>
            </a:fld>
            <a:endParaRPr lang="en-US"/>
          </a:p>
        </p:txBody>
      </p:sp>
    </p:spTree>
    <p:extLst>
      <p:ext uri="{BB962C8B-B14F-4D97-AF65-F5344CB8AC3E}">
        <p14:creationId xmlns:p14="http://schemas.microsoft.com/office/powerpoint/2010/main" val="766034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07E42-E14F-4415-C80A-2FD64010FC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442B3A-A8A7-75C6-87B2-FC183AAB9B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24E46A-D5CA-2396-EAB2-D6206A5A9D5B}"/>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6BC61B92-7537-E159-7A3F-F78EBD682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6F579-0617-3CAC-D007-79E18BAB7EC0}"/>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2027782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19550-C05C-58AE-0705-F42968C525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47366F-65CE-B05B-4F0C-E9B0FA5DA4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5A75A7-EB87-95A7-9017-5EBA83CADCAB}"/>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D4013957-8657-BF02-B1A0-62E193B382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8C28A-E2DC-6318-6FA5-1B7B5EFC2621}"/>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117965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8AAF13-ABCD-2C91-C257-8A7B7AABEC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10F2A0-47CD-7953-422A-98DD4DF36B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C0F1F-DEF2-5C92-16BF-34D7656F6CA8}"/>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A9BFF52E-277E-63F4-1671-8381BAA943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1CE59-AC13-6144-3992-A4C2D4DD826B}"/>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1061686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648C4-80E2-3D4B-83AE-BCB701F63B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86E535-C9AC-5666-0CC0-AAE6C06953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950EAA-4D30-3D0C-2763-19D2657C7697}"/>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4D9060C4-3730-B951-012F-9FD2E055E0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2D1DF8-F898-F756-10A5-507F522468EC}"/>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259535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55C9E-CC93-0DD2-7209-F21AB28C36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3DCCBF-CF90-64EC-F661-3BDBFA9948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564604-88FF-9081-FD98-1B4DC1FB7293}"/>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769605FF-5530-2E73-F75F-321B15033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3F5BDF-3E52-6CDE-EA7B-245087512651}"/>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401136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0FCB0-AA57-2831-5339-A9262BA6F0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414D2-B4A9-5499-9A36-901AD58EE6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565979-B040-9CF3-83D7-23D775AC8D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D6BE1C-E205-DFE3-617B-10B83EF2E4B5}"/>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6" name="Footer Placeholder 5">
            <a:extLst>
              <a:ext uri="{FF2B5EF4-FFF2-40B4-BE49-F238E27FC236}">
                <a16:creationId xmlns:a16="http://schemas.microsoft.com/office/drawing/2014/main" id="{E3EC9CEF-C852-14EB-7BF0-59BDC3820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F9D6D4-C23A-C6B0-451D-D1AF66D59390}"/>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275523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3D194-6393-0445-72AE-6FFA62EE56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56ECEF-FFA6-DD0F-24F9-ADE4C42ABC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756F2F-512B-E798-7573-25136CBB60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936371-31D4-ADDB-74A3-5A8CAFF816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A6FE7B-D3FB-4843-AAF9-84B0ED8CAB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CE0CF4-01F1-378D-FD05-A39BEC319698}"/>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8" name="Footer Placeholder 7">
            <a:extLst>
              <a:ext uri="{FF2B5EF4-FFF2-40B4-BE49-F238E27FC236}">
                <a16:creationId xmlns:a16="http://schemas.microsoft.com/office/drawing/2014/main" id="{4EF94B6C-BC7B-B801-EC40-3DC96595B7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8740F-FE60-2325-9E03-C573B2215A1E}"/>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106000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EA323-C323-6686-F862-9FE43A4D40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AC5E23-5566-84FC-5D0B-85AB6EAD9FFD}"/>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4" name="Footer Placeholder 3">
            <a:extLst>
              <a:ext uri="{FF2B5EF4-FFF2-40B4-BE49-F238E27FC236}">
                <a16:creationId xmlns:a16="http://schemas.microsoft.com/office/drawing/2014/main" id="{A7FAD7E6-2CA5-F020-D7BB-C401ACDDCF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AFB327-92FF-5CA7-E6EB-219289C75EA5}"/>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4212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B93271-67AF-7437-C470-F3390936FA67}"/>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3" name="Footer Placeholder 2">
            <a:extLst>
              <a:ext uri="{FF2B5EF4-FFF2-40B4-BE49-F238E27FC236}">
                <a16:creationId xmlns:a16="http://schemas.microsoft.com/office/drawing/2014/main" id="{9CED26B4-445E-44D3-9C20-1879179F38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C093EB-AC2D-8A44-B144-589F13D9E15B}"/>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2455617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60574-345C-94D5-2778-EDB9367580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4CA1E3-3410-A617-D758-92BE44DFF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50167-9B55-A9FD-211A-B2FCCB51AE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660-2EBC-6CA9-BBDF-FE63435ECCBF}"/>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6" name="Footer Placeholder 5">
            <a:extLst>
              <a:ext uri="{FF2B5EF4-FFF2-40B4-BE49-F238E27FC236}">
                <a16:creationId xmlns:a16="http://schemas.microsoft.com/office/drawing/2014/main" id="{68B06870-B98E-FE64-E118-EE9C95A1A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F58AE1-FEE1-EB02-BAB1-CF7EEA102537}"/>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2026653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72807-A884-07C9-90AD-3C7BDA7766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F908CA-73C2-40B4-AE69-5552C132A2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722969-56EA-674E-FE25-5C1C83874E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FF73D1-1343-382F-3540-2127C675E061}"/>
              </a:ext>
            </a:extLst>
          </p:cNvPr>
          <p:cNvSpPr>
            <a:spLocks noGrp="1"/>
          </p:cNvSpPr>
          <p:nvPr>
            <p:ph type="dt" sz="half" idx="10"/>
          </p:nvPr>
        </p:nvSpPr>
        <p:spPr/>
        <p:txBody>
          <a:bodyPr/>
          <a:lstStyle/>
          <a:p>
            <a:fld id="{0A44759A-5D90-A941-BB8C-09B401F653E7}" type="datetimeFigureOut">
              <a:rPr lang="en-US" smtClean="0"/>
              <a:t>2/4/25</a:t>
            </a:fld>
            <a:endParaRPr lang="en-US"/>
          </a:p>
        </p:txBody>
      </p:sp>
      <p:sp>
        <p:nvSpPr>
          <p:cNvPr id="6" name="Footer Placeholder 5">
            <a:extLst>
              <a:ext uri="{FF2B5EF4-FFF2-40B4-BE49-F238E27FC236}">
                <a16:creationId xmlns:a16="http://schemas.microsoft.com/office/drawing/2014/main" id="{01941F9D-65B0-F7DC-A60D-6FAD51D64A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A10D6C-5B48-BA15-6049-15E0483B0003}"/>
              </a:ext>
            </a:extLst>
          </p:cNvPr>
          <p:cNvSpPr>
            <a:spLocks noGrp="1"/>
          </p:cNvSpPr>
          <p:nvPr>
            <p:ph type="sldNum" sz="quarter" idx="12"/>
          </p:nvPr>
        </p:nvSpPr>
        <p:spPr/>
        <p:txBody>
          <a:bodyPr/>
          <a:lstStyle/>
          <a:p>
            <a:fld id="{896CBE26-FF5F-9846-B687-5D80D55FC81C}" type="slidenum">
              <a:rPr lang="en-US" smtClean="0"/>
              <a:t>‹#›</a:t>
            </a:fld>
            <a:endParaRPr lang="en-US"/>
          </a:p>
        </p:txBody>
      </p:sp>
    </p:spTree>
    <p:extLst>
      <p:ext uri="{BB962C8B-B14F-4D97-AF65-F5344CB8AC3E}">
        <p14:creationId xmlns:p14="http://schemas.microsoft.com/office/powerpoint/2010/main" val="308528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99260-91B9-0807-E385-0900C161AE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CCD1F1-D170-CA26-0001-BF60140050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740C32-8C85-6B8D-BAD3-2C3C70E830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4759A-5D90-A941-BB8C-09B401F653E7}" type="datetimeFigureOut">
              <a:rPr lang="en-US" smtClean="0"/>
              <a:t>2/4/25</a:t>
            </a:fld>
            <a:endParaRPr lang="en-US"/>
          </a:p>
        </p:txBody>
      </p:sp>
      <p:sp>
        <p:nvSpPr>
          <p:cNvPr id="5" name="Footer Placeholder 4">
            <a:extLst>
              <a:ext uri="{FF2B5EF4-FFF2-40B4-BE49-F238E27FC236}">
                <a16:creationId xmlns:a16="http://schemas.microsoft.com/office/drawing/2014/main" id="{0FD15548-9117-C116-4E2E-7D7B9C3DF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4A74DD-1212-24C0-5E59-A6A5A9302E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CBE26-FF5F-9846-B687-5D80D55FC81C}" type="slidenum">
              <a:rPr lang="en-US" smtClean="0"/>
              <a:t>‹#›</a:t>
            </a:fld>
            <a:endParaRPr lang="en-US"/>
          </a:p>
        </p:txBody>
      </p:sp>
    </p:spTree>
    <p:extLst>
      <p:ext uri="{BB962C8B-B14F-4D97-AF65-F5344CB8AC3E}">
        <p14:creationId xmlns:p14="http://schemas.microsoft.com/office/powerpoint/2010/main" val="3733942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9.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3.png"/><Relationship Id="rId3" Type="http://schemas.openxmlformats.org/officeDocument/2006/relationships/image" Target="../media/image13.png"/><Relationship Id="rId7" Type="http://schemas.openxmlformats.org/officeDocument/2006/relationships/image" Target="../media/image9.png"/><Relationship Id="rId12" Type="http://schemas.openxmlformats.org/officeDocument/2006/relationships/image" Target="../media/image16.sv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image" Target="../media/image15.svg"/><Relationship Id="rId4" Type="http://schemas.openxmlformats.org/officeDocument/2006/relationships/image" Target="../media/image14.svg"/><Relationship Id="rId9" Type="http://schemas.openxmlformats.org/officeDocument/2006/relationships/image" Target="../media/image7.png"/><Relationship Id="rId1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EB0E7-A236-4888-BF6C-DCBB905307CE}"/>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442FA905-8800-6E49-277D-AA7F19223AA7}"/>
              </a:ext>
            </a:extLst>
          </p:cNvPr>
          <p:cNvGrpSpPr/>
          <p:nvPr/>
        </p:nvGrpSpPr>
        <p:grpSpPr>
          <a:xfrm>
            <a:off x="0" y="6497784"/>
            <a:ext cx="12192000" cy="365760"/>
            <a:chOff x="0" y="6497784"/>
            <a:chExt cx="12192000" cy="365760"/>
          </a:xfrm>
        </p:grpSpPr>
        <p:sp>
          <p:nvSpPr>
            <p:cNvPr id="4" name="Rectangle 3">
              <a:extLst>
                <a:ext uri="{FF2B5EF4-FFF2-40B4-BE49-F238E27FC236}">
                  <a16:creationId xmlns:a16="http://schemas.microsoft.com/office/drawing/2014/main" id="{349F0C4F-9D57-C0A9-DAD6-060D17B39E5D}"/>
                </a:ext>
              </a:extLst>
            </p:cNvPr>
            <p:cNvSpPr/>
            <p:nvPr/>
          </p:nvSpPr>
          <p:spPr>
            <a:xfrm>
              <a:off x="0" y="6497784"/>
              <a:ext cx="8257309" cy="365760"/>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DC3EB0A2-5496-8D76-29E6-A0196644B49B}"/>
                </a:ext>
              </a:extLst>
            </p:cNvPr>
            <p:cNvSpPr/>
            <p:nvPr/>
          </p:nvSpPr>
          <p:spPr>
            <a:xfrm>
              <a:off x="8257309" y="6497784"/>
              <a:ext cx="3934691" cy="365760"/>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ubtitle 6">
            <a:extLst>
              <a:ext uri="{FF2B5EF4-FFF2-40B4-BE49-F238E27FC236}">
                <a16:creationId xmlns:a16="http://schemas.microsoft.com/office/drawing/2014/main" id="{5B024321-07DE-B1DD-BDA6-9D95F528E5AD}"/>
              </a:ext>
            </a:extLst>
          </p:cNvPr>
          <p:cNvSpPr txBox="1">
            <a:spLocks/>
          </p:cNvSpPr>
          <p:nvPr/>
        </p:nvSpPr>
        <p:spPr>
          <a:xfrm>
            <a:off x="1523999" y="1571966"/>
            <a:ext cx="9144000" cy="32621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6000" dirty="0">
                <a:latin typeface="Poppins" pitchFamily="2" charset="77"/>
                <a:cs typeface="Poppins" pitchFamily="2" charset="77"/>
              </a:rPr>
              <a:t>Working Together</a:t>
            </a:r>
          </a:p>
          <a:p>
            <a:pPr marL="0" indent="0" algn="ctr">
              <a:buNone/>
            </a:pPr>
            <a:r>
              <a:rPr lang="en-US" sz="4400" dirty="0">
                <a:latin typeface="Poppins" pitchFamily="2" charset="77"/>
                <a:cs typeface="Poppins" pitchFamily="2" charset="77"/>
              </a:rPr>
              <a:t>in</a:t>
            </a:r>
          </a:p>
          <a:p>
            <a:pPr marL="0" indent="0" algn="ctr">
              <a:buNone/>
            </a:pPr>
            <a:r>
              <a:rPr lang="en-US" sz="4400" dirty="0">
                <a:latin typeface="Poppins" pitchFamily="2" charset="77"/>
                <a:cs typeface="Poppins" pitchFamily="2" charset="77"/>
              </a:rPr>
              <a:t>God’s Mission of</a:t>
            </a:r>
          </a:p>
          <a:p>
            <a:pPr marL="0" indent="0" algn="ctr">
              <a:buNone/>
            </a:pPr>
            <a:r>
              <a:rPr lang="en-US" sz="4400" dirty="0">
                <a:latin typeface="Poppins" pitchFamily="2" charset="77"/>
                <a:cs typeface="Poppins" pitchFamily="2" charset="77"/>
              </a:rPr>
              <a:t>Restoration</a:t>
            </a:r>
          </a:p>
          <a:p>
            <a:pPr marL="0" indent="0">
              <a:buNone/>
            </a:pPr>
            <a:endParaRPr lang="en-US" sz="6000" dirty="0">
              <a:latin typeface="Poppins" pitchFamily="2" charset="77"/>
              <a:cs typeface="Poppins" pitchFamily="2" charset="77"/>
            </a:endParaRPr>
          </a:p>
        </p:txBody>
      </p:sp>
      <p:sp>
        <p:nvSpPr>
          <p:cNvPr id="3" name="Subtitle 2">
            <a:extLst>
              <a:ext uri="{FF2B5EF4-FFF2-40B4-BE49-F238E27FC236}">
                <a16:creationId xmlns:a16="http://schemas.microsoft.com/office/drawing/2014/main" id="{62FD8C9E-0956-3DF2-7C94-DAFAB3C46FDA}"/>
              </a:ext>
            </a:extLst>
          </p:cNvPr>
          <p:cNvSpPr txBox="1">
            <a:spLocks/>
          </p:cNvSpPr>
          <p:nvPr/>
        </p:nvSpPr>
        <p:spPr>
          <a:xfrm>
            <a:off x="8031569" y="5286034"/>
            <a:ext cx="3124971" cy="7580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latin typeface="Poppins" pitchFamily="2" charset="77"/>
                <a:cs typeface="Poppins" pitchFamily="2" charset="77"/>
              </a:rPr>
              <a:t>Dr. Bruce Wilson</a:t>
            </a:r>
          </a:p>
        </p:txBody>
      </p:sp>
      <p:pic>
        <p:nvPicPr>
          <p:cNvPr id="6" name="Picture 2" descr="A green and yellow text on a black background&#10;&#10;AI-generated content may be incorrect.">
            <a:extLst>
              <a:ext uri="{FF2B5EF4-FFF2-40B4-BE49-F238E27FC236}">
                <a16:creationId xmlns:a16="http://schemas.microsoft.com/office/drawing/2014/main" id="{0964B9A1-5542-1F47-58E6-2B9C247D3F4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5443" y="4688417"/>
            <a:ext cx="3366856" cy="1195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325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2269489"/>
            <a:ext cx="9144000" cy="2316748"/>
          </a:xfrm>
        </p:spPr>
        <p:txBody>
          <a:bodyPr>
            <a:normAutofit/>
          </a:bodyPr>
          <a:lstStyle/>
          <a:p>
            <a:r>
              <a:rPr lang="en-US" dirty="0">
                <a:latin typeface="Poppins" pitchFamily="2" charset="77"/>
                <a:cs typeface="Poppins" pitchFamily="2" charset="77"/>
              </a:rPr>
              <a:t>Designed to work </a:t>
            </a:r>
            <a:r>
              <a:rPr lang="en-US" b="1" dirty="0">
                <a:latin typeface="Poppins" pitchFamily="2" charset="77"/>
                <a:cs typeface="Poppins" pitchFamily="2" charset="77"/>
              </a:rPr>
              <a:t>together</a:t>
            </a:r>
          </a:p>
        </p:txBody>
      </p:sp>
      <p:grpSp>
        <p:nvGrpSpPr>
          <p:cNvPr id="3" name="Group 2">
            <a:extLst>
              <a:ext uri="{FF2B5EF4-FFF2-40B4-BE49-F238E27FC236}">
                <a16:creationId xmlns:a16="http://schemas.microsoft.com/office/drawing/2014/main" id="{5480A6B4-3C35-4B34-3AA4-A8EF9BABE307}"/>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E501A109-C18B-0394-217E-928A33836CC4}"/>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31775756-2C06-BE9B-36AB-D745C7ED9DA0}"/>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81707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Trinity</a:t>
            </a:r>
          </a:p>
        </p:txBody>
      </p:sp>
      <p:pic>
        <p:nvPicPr>
          <p:cNvPr id="3" name="Graphic 2" descr="Circles with arrows with solid fill">
            <a:extLst>
              <a:ext uri="{FF2B5EF4-FFF2-40B4-BE49-F238E27FC236}">
                <a16:creationId xmlns:a16="http://schemas.microsoft.com/office/drawing/2014/main" id="{74CAED84-B684-BE7C-5DB8-93C21032F5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86BF2903-FA7C-9C32-2BFC-FE94648DFC38}"/>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49BA360C-5DEB-3531-51BE-906E1106F7A1}"/>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7E2C3C0-595B-60FB-DEB8-7920D494CDC8}"/>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09321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839694"/>
            <a:ext cx="9144000" cy="3176337"/>
          </a:xfrm>
        </p:spPr>
        <p:txBody>
          <a:bodyPr>
            <a:normAutofit/>
          </a:bodyPr>
          <a:lstStyle/>
          <a:p>
            <a:r>
              <a:rPr lang="en-US" dirty="0">
                <a:latin typeface="Poppins" pitchFamily="2" charset="77"/>
                <a:cs typeface="Poppins" pitchFamily="2" charset="77"/>
              </a:rPr>
              <a:t>If God has </a:t>
            </a:r>
            <a:br>
              <a:rPr lang="en-US" dirty="0">
                <a:latin typeface="Poppins" pitchFamily="2" charset="77"/>
                <a:cs typeface="Poppins" pitchFamily="2" charset="77"/>
              </a:rPr>
            </a:br>
            <a:r>
              <a:rPr lang="en-US" b="1" dirty="0">
                <a:latin typeface="Poppins" pitchFamily="2" charset="77"/>
                <a:cs typeface="Poppins" pitchFamily="2" charset="77"/>
              </a:rPr>
              <a:t>never worked alone</a:t>
            </a:r>
            <a:r>
              <a:rPr lang="en-US" dirty="0">
                <a:latin typeface="Poppins" pitchFamily="2" charset="77"/>
                <a:cs typeface="Poppins" pitchFamily="2" charset="77"/>
              </a:rPr>
              <a:t>,</a:t>
            </a:r>
            <a:br>
              <a:rPr lang="en-US" dirty="0">
                <a:latin typeface="Poppins" pitchFamily="2" charset="77"/>
                <a:cs typeface="Poppins" pitchFamily="2" charset="77"/>
              </a:rPr>
            </a:br>
            <a:r>
              <a:rPr lang="en-US" dirty="0">
                <a:latin typeface="Poppins" pitchFamily="2" charset="77"/>
                <a:cs typeface="Poppins" pitchFamily="2" charset="77"/>
              </a:rPr>
              <a:t>can we?</a:t>
            </a:r>
            <a:endParaRPr lang="en-US" b="1" dirty="0">
              <a:latin typeface="Poppins" pitchFamily="2" charset="77"/>
              <a:cs typeface="Poppins" pitchFamily="2" charset="77"/>
            </a:endParaRPr>
          </a:p>
        </p:txBody>
      </p:sp>
      <p:grpSp>
        <p:nvGrpSpPr>
          <p:cNvPr id="3" name="Group 2">
            <a:extLst>
              <a:ext uri="{FF2B5EF4-FFF2-40B4-BE49-F238E27FC236}">
                <a16:creationId xmlns:a16="http://schemas.microsoft.com/office/drawing/2014/main" id="{A92C9551-006A-63DF-5502-2FDAE3CD3DE4}"/>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2F3D5A12-7466-57A9-D069-563F5BE0392C}"/>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F392EF7-92AE-8033-A853-683009872294}"/>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73479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839694"/>
            <a:ext cx="9144000" cy="3176337"/>
          </a:xfrm>
        </p:spPr>
        <p:txBody>
          <a:bodyPr>
            <a:normAutofit/>
          </a:bodyPr>
          <a:lstStyle/>
          <a:p>
            <a:r>
              <a:rPr lang="en-US" dirty="0">
                <a:latin typeface="Poppins" pitchFamily="2" charset="77"/>
                <a:cs typeface="Poppins" pitchFamily="2" charset="77"/>
              </a:rPr>
              <a:t>What </a:t>
            </a:r>
            <a:r>
              <a:rPr lang="en-US" b="1" dirty="0">
                <a:latin typeface="Poppins" pitchFamily="2" charset="77"/>
                <a:cs typeface="Poppins" pitchFamily="2" charset="77"/>
              </a:rPr>
              <a:t>images</a:t>
            </a:r>
            <a:br>
              <a:rPr lang="en-US" dirty="0">
                <a:latin typeface="Poppins" pitchFamily="2" charset="77"/>
                <a:cs typeface="Poppins" pitchFamily="2" charset="77"/>
              </a:rPr>
            </a:br>
            <a:r>
              <a:rPr lang="en-US" dirty="0">
                <a:latin typeface="Poppins" pitchFamily="2" charset="77"/>
                <a:cs typeface="Poppins" pitchFamily="2" charset="77"/>
              </a:rPr>
              <a:t>of collaboration,</a:t>
            </a:r>
            <a:br>
              <a:rPr lang="en-US" dirty="0">
                <a:latin typeface="Poppins" pitchFamily="2" charset="77"/>
                <a:cs typeface="Poppins" pitchFamily="2" charset="77"/>
              </a:rPr>
            </a:br>
            <a:r>
              <a:rPr lang="en-US" dirty="0">
                <a:latin typeface="Poppins" pitchFamily="2" charset="77"/>
                <a:cs typeface="Poppins" pitchFamily="2" charset="77"/>
              </a:rPr>
              <a:t>are in scripture?</a:t>
            </a:r>
            <a:endParaRPr lang="en-US" b="1" dirty="0">
              <a:latin typeface="Poppins" pitchFamily="2" charset="77"/>
              <a:cs typeface="Poppins" pitchFamily="2" charset="77"/>
            </a:endParaRPr>
          </a:p>
        </p:txBody>
      </p:sp>
      <p:grpSp>
        <p:nvGrpSpPr>
          <p:cNvPr id="3" name="Group 2">
            <a:extLst>
              <a:ext uri="{FF2B5EF4-FFF2-40B4-BE49-F238E27FC236}">
                <a16:creationId xmlns:a16="http://schemas.microsoft.com/office/drawing/2014/main" id="{D76DE1C5-52EC-C46F-1251-51B041E365EF}"/>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B7C05237-CD3E-7977-8DAB-F22EDB2635A2}"/>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96A45FF-13B2-F58B-750E-400F739D09B1}"/>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32948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Body</a:t>
            </a:r>
          </a:p>
        </p:txBody>
      </p:sp>
      <p:pic>
        <p:nvPicPr>
          <p:cNvPr id="3" name="Graphic 2">
            <a:extLst>
              <a:ext uri="{FF2B5EF4-FFF2-40B4-BE49-F238E27FC236}">
                <a16:creationId xmlns:a16="http://schemas.microsoft.com/office/drawing/2014/main" id="{74CAED84-B684-BE7C-5DB8-93C21032F59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EBCC9B53-AD63-3EB5-3138-8AB18B144974}"/>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36B0D0F1-E947-E251-D3EB-370A803B6CBC}"/>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C3D0D79-D160-6EED-7175-371E922094DD}"/>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28320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Family</a:t>
            </a:r>
          </a:p>
        </p:txBody>
      </p:sp>
      <p:pic>
        <p:nvPicPr>
          <p:cNvPr id="3" name="Graphic 2">
            <a:extLst>
              <a:ext uri="{FF2B5EF4-FFF2-40B4-BE49-F238E27FC236}">
                <a16:creationId xmlns:a16="http://schemas.microsoft.com/office/drawing/2014/main" id="{74CAED84-B684-BE7C-5DB8-93C21032F59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E4EBF21F-7306-5486-C7EC-6817E6E35DFD}"/>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A8440435-C767-C785-E259-D80D0FFD0338}"/>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EDD0813-7CF8-00A0-2776-B4A270A92680}"/>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36658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Team</a:t>
            </a:r>
          </a:p>
        </p:txBody>
      </p:sp>
      <p:pic>
        <p:nvPicPr>
          <p:cNvPr id="3" name="Graphic 2">
            <a:extLst>
              <a:ext uri="{FF2B5EF4-FFF2-40B4-BE49-F238E27FC236}">
                <a16:creationId xmlns:a16="http://schemas.microsoft.com/office/drawing/2014/main" id="{74CAED84-B684-BE7C-5DB8-93C21032F59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720A4218-2E5D-6577-B980-313AC8C2DC77}"/>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D524B89E-71E1-A257-FB0E-8FD45F841028}"/>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937C07E-D8CF-668C-3D96-06CE5D4A7888}"/>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19364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Building</a:t>
            </a:r>
          </a:p>
        </p:txBody>
      </p:sp>
      <p:pic>
        <p:nvPicPr>
          <p:cNvPr id="3" name="Graphic 2">
            <a:extLst>
              <a:ext uri="{FF2B5EF4-FFF2-40B4-BE49-F238E27FC236}">
                <a16:creationId xmlns:a16="http://schemas.microsoft.com/office/drawing/2014/main" id="{74CAED84-B684-BE7C-5DB8-93C21032F59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FB28E4CF-035A-013C-A0B4-BE531A78E7AA}"/>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555E9E16-412B-F931-ED56-2CB840F2172A}"/>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D0FA4E5-B6CC-0807-5CA9-C1D4059085B7}"/>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86838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122363"/>
            <a:ext cx="7162800" cy="2387600"/>
          </a:xfrm>
        </p:spPr>
        <p:txBody>
          <a:bodyPr>
            <a:normAutofit/>
          </a:bodyPr>
          <a:lstStyle/>
          <a:p>
            <a:pPr algn="r"/>
            <a:r>
              <a:rPr lang="en-US" dirty="0">
                <a:latin typeface="Poppins" pitchFamily="2" charset="77"/>
                <a:cs typeface="Poppins" pitchFamily="2" charset="77"/>
              </a:rPr>
              <a:t>Garden</a:t>
            </a:r>
          </a:p>
        </p:txBody>
      </p:sp>
      <p:pic>
        <p:nvPicPr>
          <p:cNvPr id="3" name="Graphic 2">
            <a:extLst>
              <a:ext uri="{FF2B5EF4-FFF2-40B4-BE49-F238E27FC236}">
                <a16:creationId xmlns:a16="http://schemas.microsoft.com/office/drawing/2014/main" id="{74CAED84-B684-BE7C-5DB8-93C21032F59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374333" y="1563466"/>
            <a:ext cx="3731067" cy="3731067"/>
          </a:xfrm>
          <a:prstGeom prst="rect">
            <a:avLst/>
          </a:prstGeom>
        </p:spPr>
      </p:pic>
      <p:grpSp>
        <p:nvGrpSpPr>
          <p:cNvPr id="4" name="Group 3">
            <a:extLst>
              <a:ext uri="{FF2B5EF4-FFF2-40B4-BE49-F238E27FC236}">
                <a16:creationId xmlns:a16="http://schemas.microsoft.com/office/drawing/2014/main" id="{4ADEE370-A34D-5B65-6C63-BC2FC2C53D7D}"/>
              </a:ext>
            </a:extLst>
          </p:cNvPr>
          <p:cNvGrpSpPr/>
          <p:nvPr/>
        </p:nvGrpSpPr>
        <p:grpSpPr>
          <a:xfrm>
            <a:off x="0" y="6442364"/>
            <a:ext cx="12192000" cy="415636"/>
            <a:chOff x="0" y="6442364"/>
            <a:chExt cx="12192000" cy="415636"/>
          </a:xfrm>
        </p:grpSpPr>
        <p:sp>
          <p:nvSpPr>
            <p:cNvPr id="6" name="Rectangle 5">
              <a:extLst>
                <a:ext uri="{FF2B5EF4-FFF2-40B4-BE49-F238E27FC236}">
                  <a16:creationId xmlns:a16="http://schemas.microsoft.com/office/drawing/2014/main" id="{3F97A0FA-3593-7075-BF41-CAC368F99303}"/>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DA201DB3-1911-3454-E46F-C62EE2785706}"/>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09620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Watering Plant with solid fill">
            <a:extLst>
              <a:ext uri="{FF2B5EF4-FFF2-40B4-BE49-F238E27FC236}">
                <a16:creationId xmlns:a16="http://schemas.microsoft.com/office/drawing/2014/main" id="{B123AF8B-01A0-B421-0D1F-AFF5143B4F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2013811" y="1123443"/>
            <a:ext cx="2079054" cy="2079054"/>
          </a:xfrm>
          <a:prstGeom prst="rect">
            <a:avLst/>
          </a:prstGeom>
        </p:spPr>
      </p:pic>
      <p:pic>
        <p:nvPicPr>
          <p:cNvPr id="9" name="Graphic 8" descr="Home with solid fill">
            <a:extLst>
              <a:ext uri="{FF2B5EF4-FFF2-40B4-BE49-F238E27FC236}">
                <a16:creationId xmlns:a16="http://schemas.microsoft.com/office/drawing/2014/main" id="{506C46D9-2817-6ED6-341B-0E3A7BBC05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943865" y="1128017"/>
            <a:ext cx="2113306" cy="2113306"/>
          </a:xfrm>
          <a:prstGeom prst="rect">
            <a:avLst/>
          </a:prstGeom>
        </p:spPr>
      </p:pic>
      <p:pic>
        <p:nvPicPr>
          <p:cNvPr id="10" name="Graphic 9" descr="Cheers with solid fill">
            <a:extLst>
              <a:ext uri="{FF2B5EF4-FFF2-40B4-BE49-F238E27FC236}">
                <a16:creationId xmlns:a16="http://schemas.microsoft.com/office/drawing/2014/main" id="{BBD3447B-BA89-D89A-4160-D6D96B89CB5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706439" y="1105172"/>
            <a:ext cx="2113307" cy="2113307"/>
          </a:xfrm>
          <a:prstGeom prst="rect">
            <a:avLst/>
          </a:prstGeom>
        </p:spPr>
      </p:pic>
      <p:pic>
        <p:nvPicPr>
          <p:cNvPr id="11" name="Graphic 10" descr="Family with boy with solid fill">
            <a:extLst>
              <a:ext uri="{FF2B5EF4-FFF2-40B4-BE49-F238E27FC236}">
                <a16:creationId xmlns:a16="http://schemas.microsoft.com/office/drawing/2014/main" id="{C50247FA-934E-ABF3-DEAC-7F9BF06A746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2027716" y="3404730"/>
            <a:ext cx="2170339" cy="2170339"/>
          </a:xfrm>
          <a:prstGeom prst="rect">
            <a:avLst/>
          </a:prstGeom>
        </p:spPr>
      </p:pic>
      <p:pic>
        <p:nvPicPr>
          <p:cNvPr id="12" name="Graphic 11" descr="Confused person with solid fill">
            <a:extLst>
              <a:ext uri="{FF2B5EF4-FFF2-40B4-BE49-F238E27FC236}">
                <a16:creationId xmlns:a16="http://schemas.microsoft.com/office/drawing/2014/main" id="{339D2898-596D-A91F-7D0A-3C57ED8A9D4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4943865" y="3441867"/>
            <a:ext cx="2146589" cy="2146589"/>
          </a:xfrm>
          <a:prstGeom prst="rect">
            <a:avLst/>
          </a:prstGeom>
        </p:spPr>
      </p:pic>
      <p:pic>
        <p:nvPicPr>
          <p:cNvPr id="13" name="Graphic 12" descr="Circles with arrows with solid fill">
            <a:extLst>
              <a:ext uri="{FF2B5EF4-FFF2-40B4-BE49-F238E27FC236}">
                <a16:creationId xmlns:a16="http://schemas.microsoft.com/office/drawing/2014/main" id="{5C18A293-CED2-691E-8D94-77E98B5A38E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836264" y="3345675"/>
            <a:ext cx="2170339" cy="2170339"/>
          </a:xfrm>
          <a:prstGeom prst="rect">
            <a:avLst/>
          </a:prstGeom>
        </p:spPr>
      </p:pic>
      <p:grpSp>
        <p:nvGrpSpPr>
          <p:cNvPr id="2" name="Group 1">
            <a:extLst>
              <a:ext uri="{FF2B5EF4-FFF2-40B4-BE49-F238E27FC236}">
                <a16:creationId xmlns:a16="http://schemas.microsoft.com/office/drawing/2014/main" id="{78BDDF4D-0767-5F2A-6498-2625E0147539}"/>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8996FEA0-C48F-2134-4340-228A2BB5EDE7}"/>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96B9BAF5-AF95-748F-706F-21F5D061F0CD}"/>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0344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p:txBody>
          <a:bodyPr/>
          <a:lstStyle/>
          <a:p>
            <a:r>
              <a:rPr lang="en-US" dirty="0">
                <a:latin typeface="Poppins" pitchFamily="2" charset="77"/>
                <a:cs typeface="Poppins" pitchFamily="2" charset="77"/>
              </a:rPr>
              <a:t>Why Connect?</a:t>
            </a:r>
          </a:p>
        </p:txBody>
      </p:sp>
      <p:grpSp>
        <p:nvGrpSpPr>
          <p:cNvPr id="7" name="Group 6">
            <a:extLst>
              <a:ext uri="{FF2B5EF4-FFF2-40B4-BE49-F238E27FC236}">
                <a16:creationId xmlns:a16="http://schemas.microsoft.com/office/drawing/2014/main" id="{F94C4C41-AC69-C561-2A9D-C58CB507EE75}"/>
              </a:ext>
            </a:extLst>
          </p:cNvPr>
          <p:cNvGrpSpPr/>
          <p:nvPr/>
        </p:nvGrpSpPr>
        <p:grpSpPr>
          <a:xfrm>
            <a:off x="0" y="6442364"/>
            <a:ext cx="12192000" cy="415636"/>
            <a:chOff x="0" y="6442364"/>
            <a:chExt cx="12192000" cy="415636"/>
          </a:xfrm>
        </p:grpSpPr>
        <p:sp>
          <p:nvSpPr>
            <p:cNvPr id="8" name="Rectangle 7">
              <a:extLst>
                <a:ext uri="{FF2B5EF4-FFF2-40B4-BE49-F238E27FC236}">
                  <a16:creationId xmlns:a16="http://schemas.microsoft.com/office/drawing/2014/main" id="{D0F519AA-4AED-3E66-FEC4-5CA8E951BBFE}"/>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E2E907FC-A0E8-E18D-8358-AAC9AE54CFB9}"/>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10742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839694"/>
            <a:ext cx="9144000" cy="3176337"/>
          </a:xfrm>
        </p:spPr>
        <p:txBody>
          <a:bodyPr>
            <a:normAutofit/>
          </a:bodyPr>
          <a:lstStyle/>
          <a:p>
            <a:r>
              <a:rPr lang="en-US" dirty="0">
                <a:latin typeface="Poppins" pitchFamily="2" charset="77"/>
                <a:cs typeface="Poppins" pitchFamily="2" charset="77"/>
              </a:rPr>
              <a:t>What </a:t>
            </a:r>
            <a:r>
              <a:rPr lang="en-US" b="1" dirty="0">
                <a:latin typeface="Poppins" pitchFamily="2" charset="77"/>
                <a:cs typeface="Poppins" pitchFamily="2" charset="77"/>
              </a:rPr>
              <a:t>instructions</a:t>
            </a:r>
            <a:br>
              <a:rPr lang="en-US" dirty="0">
                <a:latin typeface="Poppins" pitchFamily="2" charset="77"/>
                <a:cs typeface="Poppins" pitchFamily="2" charset="77"/>
              </a:rPr>
            </a:br>
            <a:r>
              <a:rPr lang="en-US" dirty="0">
                <a:latin typeface="Poppins" pitchFamily="2" charset="77"/>
                <a:cs typeface="Poppins" pitchFamily="2" charset="77"/>
              </a:rPr>
              <a:t>for working together</a:t>
            </a:r>
            <a:br>
              <a:rPr lang="en-US" dirty="0">
                <a:latin typeface="Poppins" pitchFamily="2" charset="77"/>
                <a:cs typeface="Poppins" pitchFamily="2" charset="77"/>
              </a:rPr>
            </a:br>
            <a:r>
              <a:rPr lang="en-US" dirty="0">
                <a:latin typeface="Poppins" pitchFamily="2" charset="77"/>
                <a:cs typeface="Poppins" pitchFamily="2" charset="77"/>
              </a:rPr>
              <a:t>are in scripture?</a:t>
            </a:r>
            <a:endParaRPr lang="en-US" b="1" dirty="0">
              <a:latin typeface="Poppins" pitchFamily="2" charset="77"/>
              <a:cs typeface="Poppins" pitchFamily="2" charset="77"/>
            </a:endParaRPr>
          </a:p>
        </p:txBody>
      </p:sp>
      <p:grpSp>
        <p:nvGrpSpPr>
          <p:cNvPr id="3" name="Group 2">
            <a:extLst>
              <a:ext uri="{FF2B5EF4-FFF2-40B4-BE49-F238E27FC236}">
                <a16:creationId xmlns:a16="http://schemas.microsoft.com/office/drawing/2014/main" id="{F4511697-E3EC-48A1-180C-282AA9ACFCCE}"/>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A84ACEF5-DFC9-F482-982E-FA69DB6C1BA6}"/>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A891B41-DE93-71F4-03D1-380CCBD92E17}"/>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67469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939758"/>
            <a:ext cx="9144000" cy="2978484"/>
          </a:xfrm>
        </p:spPr>
        <p:txBody>
          <a:bodyPr>
            <a:noAutofit/>
          </a:bodyPr>
          <a:lstStyle/>
          <a:p>
            <a:pPr>
              <a:lnSpc>
                <a:spcPct val="100000"/>
              </a:lnSpc>
            </a:pPr>
            <a:r>
              <a:rPr lang="en-US" dirty="0">
                <a:latin typeface="Poppins" pitchFamily="2" charset="77"/>
                <a:cs typeface="Poppins" pitchFamily="2" charset="77"/>
              </a:rPr>
              <a:t>Instruction for </a:t>
            </a:r>
            <a:br>
              <a:rPr lang="en-US" dirty="0">
                <a:latin typeface="Poppins" pitchFamily="2" charset="77"/>
                <a:cs typeface="Poppins" pitchFamily="2" charset="77"/>
              </a:rPr>
            </a:br>
            <a:r>
              <a:rPr lang="en-US" b="1" dirty="0">
                <a:latin typeface="Poppins" pitchFamily="2" charset="77"/>
                <a:cs typeface="Poppins" pitchFamily="2" charset="77"/>
              </a:rPr>
              <a:t>working together</a:t>
            </a:r>
            <a:r>
              <a:rPr lang="en-US" dirty="0">
                <a:latin typeface="Poppins" pitchFamily="2" charset="77"/>
                <a:cs typeface="Poppins" pitchFamily="2" charset="77"/>
              </a:rPr>
              <a:t> </a:t>
            </a:r>
            <a:br>
              <a:rPr lang="en-US" dirty="0">
                <a:latin typeface="Poppins" pitchFamily="2" charset="77"/>
                <a:cs typeface="Poppins" pitchFamily="2" charset="77"/>
              </a:rPr>
            </a:br>
            <a:r>
              <a:rPr lang="en-US" dirty="0">
                <a:latin typeface="Poppins" pitchFamily="2" charset="77"/>
                <a:cs typeface="Poppins" pitchFamily="2" charset="77"/>
              </a:rPr>
              <a:t>in Scripture</a:t>
            </a:r>
          </a:p>
        </p:txBody>
      </p:sp>
      <p:grpSp>
        <p:nvGrpSpPr>
          <p:cNvPr id="3" name="Group 2">
            <a:extLst>
              <a:ext uri="{FF2B5EF4-FFF2-40B4-BE49-F238E27FC236}">
                <a16:creationId xmlns:a16="http://schemas.microsoft.com/office/drawing/2014/main" id="{8976E686-3361-DFCB-B5FE-FB1DBF3FF4CE}"/>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0613788E-F8D5-D78C-91BF-9A34B8B339FA}"/>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34D73EDC-9B0D-7118-BF71-4D443EA36229}"/>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61831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6" name="Google Shape;296;p29"/>
          <p:cNvSpPr txBox="1">
            <a:spLocks noGrp="1"/>
          </p:cNvSpPr>
          <p:nvPr>
            <p:ph type="ctrTitle"/>
          </p:nvPr>
        </p:nvSpPr>
        <p:spPr>
          <a:xfrm>
            <a:off x="1524000" y="1786021"/>
            <a:ext cx="9144000" cy="3285958"/>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dk1"/>
              </a:buClr>
              <a:buSzPct val="100000"/>
              <a:buFont typeface="Poppins"/>
              <a:buNone/>
            </a:pPr>
            <a:r>
              <a:rPr lang="en-US" sz="5300">
                <a:solidFill>
                  <a:schemeClr val="dk1"/>
                </a:solidFill>
                <a:latin typeface="Poppins"/>
                <a:ea typeface="Poppins"/>
                <a:cs typeface="Poppins"/>
                <a:sym typeface="Poppins"/>
              </a:rPr>
              <a:t>Ephesians 4</a:t>
            </a:r>
            <a:br>
              <a:rPr lang="en-US" sz="5400">
                <a:solidFill>
                  <a:schemeClr val="dk1"/>
                </a:solidFill>
                <a:latin typeface="Poppins"/>
                <a:ea typeface="Poppins"/>
                <a:cs typeface="Poppins"/>
                <a:sym typeface="Poppins"/>
              </a:rPr>
            </a:br>
            <a:br>
              <a:rPr lang="en-US" sz="3600">
                <a:latin typeface="Poppins"/>
                <a:ea typeface="Poppins"/>
                <a:cs typeface="Poppins"/>
                <a:sym typeface="Poppins"/>
              </a:rPr>
            </a:br>
            <a:r>
              <a:rPr lang="en-US" sz="3600">
                <a:latin typeface="Poppins"/>
                <a:ea typeface="Poppins"/>
                <a:cs typeface="Poppins"/>
                <a:sym typeface="Poppins"/>
              </a:rPr>
              <a:t>As each part does its own special work, it helps the other parts grow, so that the whole body is healthy and growing and </a:t>
            </a:r>
            <a:br>
              <a:rPr lang="en-US" sz="3600">
                <a:latin typeface="Poppins"/>
                <a:ea typeface="Poppins"/>
                <a:cs typeface="Poppins"/>
                <a:sym typeface="Poppins"/>
              </a:rPr>
            </a:br>
            <a:r>
              <a:rPr lang="en-US" sz="3600">
                <a:latin typeface="Poppins"/>
                <a:ea typeface="Poppins"/>
                <a:cs typeface="Poppins"/>
                <a:sym typeface="Poppins"/>
              </a:rPr>
              <a:t>full of love. </a:t>
            </a:r>
            <a:endParaRPr sz="3600">
              <a:solidFill>
                <a:schemeClr val="dk1"/>
              </a:solidFill>
              <a:latin typeface="Poppins"/>
              <a:ea typeface="Poppins"/>
              <a:cs typeface="Poppins"/>
              <a:sym typeface="Poppins"/>
            </a:endParaRPr>
          </a:p>
        </p:txBody>
      </p:sp>
      <p:grpSp>
        <p:nvGrpSpPr>
          <p:cNvPr id="2" name="Group 1">
            <a:extLst>
              <a:ext uri="{FF2B5EF4-FFF2-40B4-BE49-F238E27FC236}">
                <a16:creationId xmlns:a16="http://schemas.microsoft.com/office/drawing/2014/main" id="{B20A1B9B-A303-3303-83B4-C0BCA288AE9A}"/>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BBF395ED-AB0F-046E-CC90-BA10FA29FE9B}"/>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5369FB68-5CB5-62D3-438D-D42E2D1782AA}"/>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3" name="Google Shape;303;p30"/>
          <p:cNvSpPr txBox="1">
            <a:spLocks noGrp="1"/>
          </p:cNvSpPr>
          <p:nvPr>
            <p:ph type="ctrTitle"/>
          </p:nvPr>
        </p:nvSpPr>
        <p:spPr>
          <a:xfrm>
            <a:off x="1524000" y="1362242"/>
            <a:ext cx="9144000" cy="4133516"/>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dk1"/>
              </a:buClr>
              <a:buSzPct val="100000"/>
              <a:buFont typeface="Poppins"/>
              <a:buNone/>
            </a:pPr>
            <a:r>
              <a:rPr lang="en-US" sz="4800">
                <a:solidFill>
                  <a:schemeClr val="dk1"/>
                </a:solidFill>
                <a:latin typeface="Poppins"/>
                <a:ea typeface="Poppins"/>
                <a:cs typeface="Poppins"/>
                <a:sym typeface="Poppins"/>
              </a:rPr>
              <a:t>Romans 12</a:t>
            </a:r>
            <a:br>
              <a:rPr lang="en-US" sz="3200">
                <a:solidFill>
                  <a:schemeClr val="dk1"/>
                </a:solidFill>
                <a:latin typeface="Poppins"/>
                <a:ea typeface="Poppins"/>
                <a:cs typeface="Poppins"/>
                <a:sym typeface="Poppins"/>
              </a:rPr>
            </a:br>
            <a:br>
              <a:rPr lang="en-US" sz="3200">
                <a:latin typeface="Poppins"/>
                <a:ea typeface="Poppins"/>
                <a:cs typeface="Poppins"/>
                <a:sym typeface="Poppins"/>
              </a:rPr>
            </a:br>
            <a:r>
              <a:rPr lang="en-US" sz="3200" b="0" i="0">
                <a:solidFill>
                  <a:srgbClr val="000000"/>
                </a:solidFill>
                <a:latin typeface="Poppins"/>
                <a:ea typeface="Poppins"/>
                <a:cs typeface="Poppins"/>
                <a:sym typeface="Poppins"/>
              </a:rPr>
              <a:t>We are many parts of one body, and we all belong to each other. In his grace, God has given us different gifts for doing certain things well. </a:t>
            </a:r>
            <a:br>
              <a:rPr lang="en-US" sz="3200" b="0" i="0">
                <a:solidFill>
                  <a:srgbClr val="000000"/>
                </a:solidFill>
                <a:latin typeface="Poppins"/>
                <a:ea typeface="Poppins"/>
                <a:cs typeface="Poppins"/>
                <a:sym typeface="Poppins"/>
              </a:rPr>
            </a:br>
            <a:br>
              <a:rPr lang="en-US" sz="3200" b="0" i="0">
                <a:solidFill>
                  <a:srgbClr val="000000"/>
                </a:solidFill>
                <a:latin typeface="Poppins"/>
                <a:ea typeface="Poppins"/>
                <a:cs typeface="Poppins"/>
                <a:sym typeface="Poppins"/>
              </a:rPr>
            </a:br>
            <a:r>
              <a:rPr lang="en-US" sz="3200" b="0" i="0">
                <a:solidFill>
                  <a:srgbClr val="000000"/>
                </a:solidFill>
                <a:latin typeface="Poppins"/>
                <a:ea typeface="Poppins"/>
                <a:cs typeface="Poppins"/>
                <a:sym typeface="Poppins"/>
              </a:rPr>
              <a:t>If your gift is…. </a:t>
            </a:r>
            <a:r>
              <a:rPr lang="en-US" sz="3200">
                <a:solidFill>
                  <a:srgbClr val="000000"/>
                </a:solidFill>
                <a:latin typeface="Poppins"/>
                <a:ea typeface="Poppins"/>
                <a:cs typeface="Poppins"/>
                <a:sym typeface="Poppins"/>
              </a:rPr>
              <a:t>do it gladly.</a:t>
            </a:r>
            <a:endParaRPr sz="3200" b="0" i="0">
              <a:solidFill>
                <a:srgbClr val="000000"/>
              </a:solidFill>
              <a:latin typeface="Poppins"/>
              <a:ea typeface="Poppins"/>
              <a:cs typeface="Poppins"/>
              <a:sym typeface="Poppins"/>
            </a:endParaRPr>
          </a:p>
        </p:txBody>
      </p:sp>
      <p:grpSp>
        <p:nvGrpSpPr>
          <p:cNvPr id="2" name="Group 1">
            <a:extLst>
              <a:ext uri="{FF2B5EF4-FFF2-40B4-BE49-F238E27FC236}">
                <a16:creationId xmlns:a16="http://schemas.microsoft.com/office/drawing/2014/main" id="{AB899103-1DA0-B5B7-CA5B-2BEB8145294D}"/>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C92C2AAF-418B-7483-D475-945BF22AB416}"/>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93A7E0F2-D8E5-A798-4F12-BC4BDC65C189}"/>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10" name="Google Shape;310;p31"/>
          <p:cNvSpPr txBox="1">
            <a:spLocks noGrp="1"/>
          </p:cNvSpPr>
          <p:nvPr>
            <p:ph type="ctrTitle"/>
          </p:nvPr>
        </p:nvSpPr>
        <p:spPr>
          <a:xfrm>
            <a:off x="1524000" y="1362242"/>
            <a:ext cx="9144000" cy="4133516"/>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dk1"/>
              </a:buClr>
              <a:buSzPct val="100000"/>
              <a:buFont typeface="Poppins"/>
              <a:buNone/>
            </a:pPr>
            <a:r>
              <a:rPr lang="en-US" sz="5300">
                <a:solidFill>
                  <a:schemeClr val="dk1"/>
                </a:solidFill>
                <a:latin typeface="Poppins"/>
                <a:ea typeface="Poppins"/>
                <a:cs typeface="Poppins"/>
                <a:sym typeface="Poppins"/>
              </a:rPr>
              <a:t>1 Corinthians 12</a:t>
            </a:r>
            <a:br>
              <a:rPr lang="en-US" sz="4800">
                <a:solidFill>
                  <a:schemeClr val="dk1"/>
                </a:solidFill>
                <a:latin typeface="Poppins"/>
                <a:ea typeface="Poppins"/>
                <a:cs typeface="Poppins"/>
                <a:sym typeface="Poppins"/>
              </a:rPr>
            </a:br>
            <a:br>
              <a:rPr lang="en-US" sz="4000">
                <a:latin typeface="Poppins"/>
                <a:ea typeface="Poppins"/>
                <a:cs typeface="Poppins"/>
                <a:sym typeface="Poppins"/>
              </a:rPr>
            </a:br>
            <a:r>
              <a:rPr lang="en-US" sz="3600" b="0" i="0">
                <a:latin typeface="Poppins"/>
                <a:ea typeface="Poppins"/>
                <a:cs typeface="Poppins"/>
                <a:sym typeface="Poppins"/>
              </a:rPr>
              <a:t>A spiritual gift is given to each of us so we can help each other…</a:t>
            </a:r>
            <a:br>
              <a:rPr lang="en-US" sz="3600" b="0" i="0">
                <a:latin typeface="Poppins"/>
                <a:ea typeface="Poppins"/>
                <a:cs typeface="Poppins"/>
                <a:sym typeface="Poppins"/>
              </a:rPr>
            </a:br>
            <a:br>
              <a:rPr lang="en-US" sz="3600">
                <a:latin typeface="Poppins"/>
                <a:ea typeface="Poppins"/>
                <a:cs typeface="Poppins"/>
                <a:sym typeface="Poppins"/>
              </a:rPr>
            </a:br>
            <a:r>
              <a:rPr lang="en-US" sz="3600" b="0" i="0">
                <a:latin typeface="Poppins"/>
                <a:ea typeface="Poppins"/>
                <a:cs typeface="Poppins"/>
                <a:sym typeface="Poppins"/>
              </a:rPr>
              <a:t>our bodies have many parts, and God has put each part just where he wants it. </a:t>
            </a:r>
            <a:endParaRPr sz="3600" b="0" i="0">
              <a:solidFill>
                <a:srgbClr val="000000"/>
              </a:solidFill>
              <a:latin typeface="Poppins"/>
              <a:ea typeface="Poppins"/>
              <a:cs typeface="Poppins"/>
              <a:sym typeface="Poppins"/>
            </a:endParaRPr>
          </a:p>
        </p:txBody>
      </p:sp>
      <p:grpSp>
        <p:nvGrpSpPr>
          <p:cNvPr id="2" name="Group 1">
            <a:extLst>
              <a:ext uri="{FF2B5EF4-FFF2-40B4-BE49-F238E27FC236}">
                <a16:creationId xmlns:a16="http://schemas.microsoft.com/office/drawing/2014/main" id="{20D58074-06BE-11E7-3C81-DB1C856E0F75}"/>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B4A0A929-B943-2A32-C320-971AC8768EFC}"/>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B925C586-ED1B-69C6-B0C7-786D00D401C0}"/>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7" name="Google Shape;317;p32"/>
          <p:cNvSpPr txBox="1">
            <a:spLocks noGrp="1"/>
          </p:cNvSpPr>
          <p:nvPr>
            <p:ph type="ctrTitle"/>
          </p:nvPr>
        </p:nvSpPr>
        <p:spPr>
          <a:xfrm>
            <a:off x="1524000" y="1932405"/>
            <a:ext cx="9144000" cy="2993190"/>
          </a:xfrm>
          <a:prstGeom prst="rect">
            <a:avLst/>
          </a:prstGeom>
          <a:noFill/>
          <a:ln>
            <a:noFill/>
          </a:ln>
        </p:spPr>
        <p:txBody>
          <a:bodyPr spcFirstLastPara="1" wrap="square" lIns="91425" tIns="45700" rIns="91425" bIns="45700" anchor="b" anchorCtr="0">
            <a:normAutofit/>
          </a:bodyPr>
          <a:lstStyle/>
          <a:p>
            <a:pPr marL="0" lvl="0" indent="0" algn="ctr" rtl="0">
              <a:lnSpc>
                <a:spcPct val="100000"/>
              </a:lnSpc>
              <a:spcBef>
                <a:spcPts val="0"/>
              </a:spcBef>
              <a:spcAft>
                <a:spcPts val="0"/>
              </a:spcAft>
              <a:buClr>
                <a:schemeClr val="dk1"/>
              </a:buClr>
              <a:buSzPts val="4800"/>
              <a:buFont typeface="Poppins"/>
              <a:buNone/>
            </a:pPr>
            <a:r>
              <a:rPr lang="en-US" sz="4800">
                <a:solidFill>
                  <a:schemeClr val="dk1"/>
                </a:solidFill>
                <a:latin typeface="Poppins"/>
                <a:ea typeface="Poppins"/>
                <a:cs typeface="Poppins"/>
                <a:sym typeface="Poppins"/>
              </a:rPr>
              <a:t>1 Peter 4:10</a:t>
            </a:r>
            <a:br>
              <a:rPr lang="en-US" sz="3200">
                <a:solidFill>
                  <a:schemeClr val="dk1"/>
                </a:solidFill>
                <a:latin typeface="Poppins"/>
                <a:ea typeface="Poppins"/>
                <a:cs typeface="Poppins"/>
                <a:sym typeface="Poppins"/>
              </a:rPr>
            </a:br>
            <a:br>
              <a:rPr lang="en-US" sz="3200">
                <a:latin typeface="Poppins"/>
                <a:ea typeface="Poppins"/>
                <a:cs typeface="Poppins"/>
                <a:sym typeface="Poppins"/>
              </a:rPr>
            </a:br>
            <a:r>
              <a:rPr lang="en-US" sz="3200" b="0" i="0">
                <a:latin typeface="Poppins"/>
                <a:ea typeface="Poppins"/>
                <a:cs typeface="Poppins"/>
                <a:sym typeface="Poppins"/>
              </a:rPr>
              <a:t>God has given each of you a gift from his great variety of spiritual gifts. Use them well to serve one another.</a:t>
            </a:r>
            <a:endParaRPr sz="3200" b="0" i="0">
              <a:solidFill>
                <a:srgbClr val="000000"/>
              </a:solidFill>
              <a:latin typeface="Poppins"/>
              <a:ea typeface="Poppins"/>
              <a:cs typeface="Poppins"/>
              <a:sym typeface="Poppins"/>
            </a:endParaRPr>
          </a:p>
        </p:txBody>
      </p:sp>
      <p:grpSp>
        <p:nvGrpSpPr>
          <p:cNvPr id="2" name="Group 1">
            <a:extLst>
              <a:ext uri="{FF2B5EF4-FFF2-40B4-BE49-F238E27FC236}">
                <a16:creationId xmlns:a16="http://schemas.microsoft.com/office/drawing/2014/main" id="{819A39FA-710A-F9E4-03B5-BDB75076524A}"/>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1B164110-8E71-1F39-DE30-C141105413EA}"/>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5F04A4C7-D0B1-5AFC-989F-0A73AF42B29F}"/>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299411"/>
            <a:ext cx="9144000" cy="3626184"/>
          </a:xfrm>
        </p:spPr>
        <p:txBody>
          <a:bodyPr>
            <a:normAutofit/>
          </a:bodyPr>
          <a:lstStyle/>
          <a:p>
            <a:pPr>
              <a:lnSpc>
                <a:spcPct val="100000"/>
              </a:lnSpc>
              <a:spcAft>
                <a:spcPts val="600"/>
              </a:spcAft>
            </a:pPr>
            <a:r>
              <a:rPr lang="en-US" sz="4800" dirty="0">
                <a:solidFill>
                  <a:schemeClr val="tx1">
                    <a:lumMod val="50000"/>
                  </a:schemeClr>
                </a:solidFill>
                <a:latin typeface="Poppins" pitchFamily="2" charset="77"/>
                <a:cs typeface="Poppins" pitchFamily="2" charset="77"/>
              </a:rPr>
              <a:t>John 17:23</a:t>
            </a:r>
            <a:br>
              <a:rPr lang="en-US" sz="3200" dirty="0">
                <a:solidFill>
                  <a:schemeClr val="tx1">
                    <a:lumMod val="50000"/>
                  </a:schemeClr>
                </a:solidFill>
                <a:latin typeface="Poppins" pitchFamily="2" charset="77"/>
                <a:cs typeface="Poppins" pitchFamily="2" charset="77"/>
              </a:rPr>
            </a:br>
            <a:br>
              <a:rPr lang="en-US" sz="3200" dirty="0">
                <a:effectLst/>
                <a:latin typeface="Poppins" pitchFamily="2" charset="77"/>
                <a:cs typeface="Poppins" pitchFamily="2" charset="77"/>
              </a:rPr>
            </a:br>
            <a:r>
              <a:rPr kumimoji="0" lang="en-US" sz="320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t>May they experience such </a:t>
            </a:r>
            <a:r>
              <a:rPr kumimoji="0" lang="en-US" sz="3200" b="1"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t>perfect unity </a:t>
            </a:r>
            <a:br>
              <a:rPr kumimoji="0" lang="en-US" sz="320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br>
            <a:r>
              <a:rPr kumimoji="0" lang="en-US" sz="320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t>that the world will know that you sent me and that you love them as much as </a:t>
            </a:r>
            <a:br>
              <a:rPr kumimoji="0" lang="en-US" sz="320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br>
            <a:r>
              <a:rPr kumimoji="0" lang="en-US" sz="3200" b="0" i="0" u="none" strike="noStrike" kern="1200" cap="none" spc="0" normalizeH="0" baseline="0" noProof="0" dirty="0">
                <a:ln>
                  <a:noFill/>
                </a:ln>
                <a:solidFill>
                  <a:srgbClr val="000000"/>
                </a:solidFill>
                <a:effectLst/>
                <a:uLnTx/>
                <a:uFillTx/>
                <a:latin typeface="Poppins" pitchFamily="2" charset="77"/>
                <a:ea typeface="+mn-ea"/>
                <a:cs typeface="Poppins" pitchFamily="2" charset="77"/>
              </a:rPr>
              <a:t>you love me.</a:t>
            </a:r>
            <a:endParaRPr lang="en-US" sz="3200" b="0" i="0" dirty="0">
              <a:solidFill>
                <a:srgbClr val="000000"/>
              </a:solidFill>
              <a:effectLst/>
              <a:latin typeface="Poppins" pitchFamily="2" charset="77"/>
              <a:cs typeface="Poppins" pitchFamily="2" charset="77"/>
            </a:endParaRPr>
          </a:p>
        </p:txBody>
      </p:sp>
      <p:grpSp>
        <p:nvGrpSpPr>
          <p:cNvPr id="3" name="Group 2">
            <a:extLst>
              <a:ext uri="{FF2B5EF4-FFF2-40B4-BE49-F238E27FC236}">
                <a16:creationId xmlns:a16="http://schemas.microsoft.com/office/drawing/2014/main" id="{D3286603-83B9-C5B6-4075-7027EC9BC18F}"/>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F7B06172-62D9-413E-72E9-A63B43D9938E}"/>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F4CF675E-65CA-E5AD-955F-89D390803DD2}"/>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404747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2347662"/>
            <a:ext cx="9144000" cy="2162676"/>
          </a:xfrm>
        </p:spPr>
        <p:txBody>
          <a:bodyPr>
            <a:noAutofit/>
          </a:bodyPr>
          <a:lstStyle/>
          <a:p>
            <a:pPr>
              <a:lnSpc>
                <a:spcPct val="100000"/>
              </a:lnSpc>
            </a:pPr>
            <a:r>
              <a:rPr lang="en-US" dirty="0">
                <a:latin typeface="Poppins" pitchFamily="2" charset="77"/>
                <a:cs typeface="Poppins" pitchFamily="2" charset="77"/>
              </a:rPr>
              <a:t>Practice a posture of humility</a:t>
            </a:r>
          </a:p>
        </p:txBody>
      </p:sp>
      <p:grpSp>
        <p:nvGrpSpPr>
          <p:cNvPr id="3" name="Group 2">
            <a:extLst>
              <a:ext uri="{FF2B5EF4-FFF2-40B4-BE49-F238E27FC236}">
                <a16:creationId xmlns:a16="http://schemas.microsoft.com/office/drawing/2014/main" id="{8157B87E-D7F2-2701-EFB0-EF74CA00E163}"/>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FC8F7679-25AC-9626-5112-CB2D2D04A396}"/>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35912171-8AB8-D188-D0D7-6187DFD8B365}"/>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31511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2855738"/>
            <a:ext cx="9144000" cy="1146524"/>
          </a:xfrm>
        </p:spPr>
        <p:txBody>
          <a:bodyPr>
            <a:normAutofit/>
          </a:bodyPr>
          <a:lstStyle/>
          <a:p>
            <a:r>
              <a:rPr lang="en-US" dirty="0">
                <a:latin typeface="Poppins" pitchFamily="2" charset="77"/>
                <a:cs typeface="Poppins" pitchFamily="2" charset="77"/>
              </a:rPr>
              <a:t>Review</a:t>
            </a:r>
          </a:p>
        </p:txBody>
      </p:sp>
      <p:grpSp>
        <p:nvGrpSpPr>
          <p:cNvPr id="3" name="Group 2">
            <a:extLst>
              <a:ext uri="{FF2B5EF4-FFF2-40B4-BE49-F238E27FC236}">
                <a16:creationId xmlns:a16="http://schemas.microsoft.com/office/drawing/2014/main" id="{29EC1681-DD18-4DBB-78A9-09381F8556F3}"/>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DCC5BE68-48CA-BD39-47B2-7B91E99E2971}"/>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296BF844-2C23-FEB2-C599-B7DDD14F25F4}"/>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070377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965200" y="1600200"/>
            <a:ext cx="10261600" cy="3657600"/>
          </a:xfrm>
        </p:spPr>
        <p:txBody>
          <a:bodyPr>
            <a:normAutofit fontScale="90000"/>
          </a:bodyPr>
          <a:lstStyle/>
          <a:p>
            <a:r>
              <a:rPr lang="en-US" sz="6700" kern="100" dirty="0">
                <a:latin typeface="Poppins" pitchFamily="2" charset="77"/>
                <a:cs typeface="Poppins" pitchFamily="2" charset="77"/>
              </a:rPr>
              <a:t>C</a:t>
            </a:r>
            <a:r>
              <a:rPr lang="en-US" sz="6700" kern="100" dirty="0">
                <a:effectLst/>
                <a:latin typeface="Poppins" pitchFamily="2" charset="77"/>
                <a:ea typeface="Calibri" panose="020F0502020204030204" pitchFamily="34" charset="0"/>
                <a:cs typeface="Poppins" pitchFamily="2" charset="77"/>
              </a:rPr>
              <a:t>ollaboration </a:t>
            </a:r>
            <a:br>
              <a:rPr lang="en-US" sz="6700" kern="100" dirty="0">
                <a:effectLst/>
                <a:latin typeface="Poppins" pitchFamily="2" charset="77"/>
                <a:ea typeface="Calibri" panose="020F0502020204030204" pitchFamily="34" charset="0"/>
                <a:cs typeface="Poppins" pitchFamily="2" charset="77"/>
              </a:rPr>
            </a:br>
            <a:r>
              <a:rPr lang="en-US" sz="6700" kern="100" dirty="0">
                <a:effectLst/>
                <a:latin typeface="Poppins" pitchFamily="2" charset="77"/>
                <a:ea typeface="Calibri" panose="020F0502020204030204" pitchFamily="34" charset="0"/>
                <a:cs typeface="Poppins" pitchFamily="2" charset="77"/>
              </a:rPr>
              <a:t>is </a:t>
            </a:r>
            <a:r>
              <a:rPr lang="en-US" sz="6700" b="1" kern="100" dirty="0">
                <a:effectLst/>
                <a:latin typeface="Poppins" pitchFamily="2" charset="77"/>
                <a:ea typeface="Calibri" panose="020F0502020204030204" pitchFamily="34" charset="0"/>
                <a:cs typeface="Poppins" pitchFamily="2" charset="77"/>
              </a:rPr>
              <a:t>essential</a:t>
            </a:r>
            <a:r>
              <a:rPr lang="en-US" sz="6700" kern="100" dirty="0">
                <a:effectLst/>
                <a:latin typeface="Poppins" pitchFamily="2" charset="77"/>
                <a:ea typeface="Calibri" panose="020F0502020204030204" pitchFamily="34" charset="0"/>
                <a:cs typeface="Poppins" pitchFamily="2" charset="77"/>
              </a:rPr>
              <a:t> for </a:t>
            </a:r>
            <a:br>
              <a:rPr lang="en-US" sz="6700" kern="100" dirty="0">
                <a:effectLst/>
                <a:latin typeface="Poppins" pitchFamily="2" charset="77"/>
                <a:ea typeface="Calibri" panose="020F0502020204030204" pitchFamily="34" charset="0"/>
                <a:cs typeface="Poppins" pitchFamily="2" charset="77"/>
              </a:rPr>
            </a:br>
            <a:r>
              <a:rPr lang="en-US" sz="6700" kern="100" dirty="0">
                <a:effectLst/>
                <a:latin typeface="Poppins" pitchFamily="2" charset="77"/>
                <a:ea typeface="Calibri" panose="020F0502020204030204" pitchFamily="34" charset="0"/>
                <a:cs typeface="Poppins" pitchFamily="2" charset="77"/>
              </a:rPr>
              <a:t>catalyzing and sustaining </a:t>
            </a:r>
            <a:br>
              <a:rPr lang="en-US" sz="6700" kern="100" dirty="0">
                <a:effectLst/>
                <a:latin typeface="Poppins" pitchFamily="2" charset="77"/>
                <a:ea typeface="Calibri" panose="020F0502020204030204" pitchFamily="34" charset="0"/>
                <a:cs typeface="Poppins" pitchFamily="2" charset="77"/>
              </a:rPr>
            </a:br>
            <a:r>
              <a:rPr lang="en-US" sz="6700" kern="100" dirty="0">
                <a:effectLst/>
                <a:latin typeface="Poppins" pitchFamily="2" charset="77"/>
                <a:ea typeface="Calibri" panose="020F0502020204030204" pitchFamily="34" charset="0"/>
                <a:cs typeface="Poppins" pitchFamily="2" charset="77"/>
              </a:rPr>
              <a:t>wholistic Church Planting Movements.</a:t>
            </a:r>
            <a:r>
              <a:rPr lang="en-US" sz="6700" kern="100" dirty="0">
                <a:effectLst/>
                <a:latin typeface="Poppins Medium" pitchFamily="2" charset="77"/>
                <a:ea typeface="Calibri" panose="020F0502020204030204" pitchFamily="34" charset="0"/>
                <a:cs typeface="Poppins Medium" pitchFamily="2" charset="77"/>
              </a:rPr>
              <a:t> </a:t>
            </a:r>
            <a:endParaRPr lang="en-US" sz="6700" dirty="0">
              <a:latin typeface="Poppins Medium" pitchFamily="2" charset="77"/>
              <a:cs typeface="Poppins Medium" pitchFamily="2" charset="77"/>
            </a:endParaRPr>
          </a:p>
        </p:txBody>
      </p:sp>
      <p:grpSp>
        <p:nvGrpSpPr>
          <p:cNvPr id="3" name="Group 2">
            <a:extLst>
              <a:ext uri="{FF2B5EF4-FFF2-40B4-BE49-F238E27FC236}">
                <a16:creationId xmlns:a16="http://schemas.microsoft.com/office/drawing/2014/main" id="{EEBD440F-730A-D802-742C-4A2658FA8C3E}"/>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42AE9FD6-583A-EA38-6587-1ECF6B74AE2D}"/>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3A61F3A2-4F53-84E8-FFDB-B90C4EDB1A52}"/>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9785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887621"/>
            <a:ext cx="9144000" cy="3082758"/>
          </a:xfrm>
        </p:spPr>
        <p:txBody>
          <a:bodyPr>
            <a:normAutofit/>
          </a:bodyPr>
          <a:lstStyle/>
          <a:p>
            <a:r>
              <a:rPr lang="en-US" dirty="0">
                <a:latin typeface="Poppins" pitchFamily="2" charset="77"/>
                <a:cs typeface="Poppins" pitchFamily="2" charset="77"/>
              </a:rPr>
              <a:t>The task is </a:t>
            </a:r>
            <a:br>
              <a:rPr lang="en-US" dirty="0">
                <a:latin typeface="Poppins" pitchFamily="2" charset="77"/>
                <a:cs typeface="Poppins" pitchFamily="2" charset="77"/>
              </a:rPr>
            </a:br>
            <a:r>
              <a:rPr lang="en-US" b="1" dirty="0">
                <a:latin typeface="Poppins" pitchFamily="2" charset="77"/>
                <a:cs typeface="Poppins" pitchFamily="2" charset="77"/>
              </a:rPr>
              <a:t>too big </a:t>
            </a:r>
            <a:br>
              <a:rPr lang="en-US" dirty="0">
                <a:latin typeface="Poppins" pitchFamily="2" charset="77"/>
                <a:cs typeface="Poppins" pitchFamily="2" charset="77"/>
              </a:rPr>
            </a:br>
            <a:r>
              <a:rPr lang="en-US" dirty="0">
                <a:latin typeface="Poppins" pitchFamily="2" charset="77"/>
                <a:cs typeface="Poppins" pitchFamily="2" charset="77"/>
              </a:rPr>
              <a:t>to do alone</a:t>
            </a:r>
          </a:p>
        </p:txBody>
      </p:sp>
      <p:grpSp>
        <p:nvGrpSpPr>
          <p:cNvPr id="7" name="Group 6">
            <a:extLst>
              <a:ext uri="{FF2B5EF4-FFF2-40B4-BE49-F238E27FC236}">
                <a16:creationId xmlns:a16="http://schemas.microsoft.com/office/drawing/2014/main" id="{4575A3C9-7FAF-DE2A-7FD5-DAC9C312AF1E}"/>
              </a:ext>
            </a:extLst>
          </p:cNvPr>
          <p:cNvGrpSpPr/>
          <p:nvPr/>
        </p:nvGrpSpPr>
        <p:grpSpPr>
          <a:xfrm>
            <a:off x="0" y="6442364"/>
            <a:ext cx="12192000" cy="415636"/>
            <a:chOff x="0" y="6442364"/>
            <a:chExt cx="12192000" cy="415636"/>
          </a:xfrm>
        </p:grpSpPr>
        <p:sp>
          <p:nvSpPr>
            <p:cNvPr id="8" name="Rectangle 7">
              <a:extLst>
                <a:ext uri="{FF2B5EF4-FFF2-40B4-BE49-F238E27FC236}">
                  <a16:creationId xmlns:a16="http://schemas.microsoft.com/office/drawing/2014/main" id="{E8AEFA45-1760-C43C-0568-DF7682345293}"/>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3E8A0B5-C386-4098-CCF5-EA9754622E69}"/>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64282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FB9B1-7521-DAD5-CF6B-ED8A2FF82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DCA20-56D4-04C6-5F97-6E357529806D}"/>
              </a:ext>
            </a:extLst>
          </p:cNvPr>
          <p:cNvSpPr>
            <a:spLocks noGrp="1"/>
          </p:cNvSpPr>
          <p:nvPr>
            <p:ph type="ctrTitle"/>
          </p:nvPr>
        </p:nvSpPr>
        <p:spPr>
          <a:xfrm>
            <a:off x="1524000" y="2855738"/>
            <a:ext cx="9144000" cy="1146524"/>
          </a:xfrm>
        </p:spPr>
        <p:txBody>
          <a:bodyPr>
            <a:normAutofit/>
          </a:bodyPr>
          <a:lstStyle/>
          <a:p>
            <a:r>
              <a:rPr lang="en-US" dirty="0">
                <a:latin typeface="Poppins" pitchFamily="2" charset="77"/>
                <a:cs typeface="Poppins" pitchFamily="2" charset="77"/>
              </a:rPr>
              <a:t>What will you do next?</a:t>
            </a:r>
          </a:p>
        </p:txBody>
      </p:sp>
      <p:grpSp>
        <p:nvGrpSpPr>
          <p:cNvPr id="3" name="Group 2">
            <a:extLst>
              <a:ext uri="{FF2B5EF4-FFF2-40B4-BE49-F238E27FC236}">
                <a16:creationId xmlns:a16="http://schemas.microsoft.com/office/drawing/2014/main" id="{69193686-1067-FF4B-F5A7-4CD3F920BA5E}"/>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B32CA787-3350-C0AF-653C-FE728E6FD927}"/>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BC275D7E-0A1F-B8E9-316A-9E47B7D54A67}"/>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07939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41A9F-4280-5753-B35C-138C3A18625F}"/>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1056FB70-5AB1-9562-D86F-AB8D7F4F8A63}"/>
              </a:ext>
            </a:extLst>
          </p:cNvPr>
          <p:cNvSpPr txBox="1">
            <a:spLocks/>
          </p:cNvSpPr>
          <p:nvPr/>
        </p:nvSpPr>
        <p:spPr>
          <a:xfrm>
            <a:off x="2230582" y="4276523"/>
            <a:ext cx="7994073" cy="1655762"/>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0">
              <a:buNone/>
            </a:pPr>
            <a:r>
              <a:rPr lang="en-US" sz="2400" i="0" u="none" strike="noStrike" dirty="0">
                <a:solidFill>
                  <a:srgbClr val="21282C"/>
                </a:solidFill>
                <a:effectLst/>
                <a:latin typeface="Poppins" pitchFamily="2" charset="77"/>
                <a:cs typeface="Poppins" pitchFamily="2" charset="77"/>
              </a:rPr>
              <a:t>collaborate2saturate.org</a:t>
            </a:r>
            <a:endParaRPr lang="en-US" sz="2400" b="0" dirty="0">
              <a:effectLst/>
              <a:latin typeface="Poppins" pitchFamily="2" charset="77"/>
              <a:cs typeface="Poppins" pitchFamily="2" charset="77"/>
            </a:endParaRPr>
          </a:p>
        </p:txBody>
      </p:sp>
      <p:grpSp>
        <p:nvGrpSpPr>
          <p:cNvPr id="7" name="Group 6">
            <a:extLst>
              <a:ext uri="{FF2B5EF4-FFF2-40B4-BE49-F238E27FC236}">
                <a16:creationId xmlns:a16="http://schemas.microsoft.com/office/drawing/2014/main" id="{69ACE72C-3DBD-3A64-0AA2-E33DBD6F9785}"/>
              </a:ext>
            </a:extLst>
          </p:cNvPr>
          <p:cNvGrpSpPr/>
          <p:nvPr/>
        </p:nvGrpSpPr>
        <p:grpSpPr>
          <a:xfrm>
            <a:off x="0" y="6442364"/>
            <a:ext cx="12192000" cy="415636"/>
            <a:chOff x="0" y="6442364"/>
            <a:chExt cx="12192000" cy="415636"/>
          </a:xfrm>
        </p:grpSpPr>
        <p:sp>
          <p:nvSpPr>
            <p:cNvPr id="8" name="Rectangle 7">
              <a:extLst>
                <a:ext uri="{FF2B5EF4-FFF2-40B4-BE49-F238E27FC236}">
                  <a16:creationId xmlns:a16="http://schemas.microsoft.com/office/drawing/2014/main" id="{10A41EBE-B2B8-6C46-E8F6-555D0BD740B1}"/>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175B61A-7C7A-8C81-97F0-F092A4B58B60}"/>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descr="A green and yellow text on a black background&#10;&#10;AI-generated content may be incorrect.">
            <a:extLst>
              <a:ext uri="{FF2B5EF4-FFF2-40B4-BE49-F238E27FC236}">
                <a16:creationId xmlns:a16="http://schemas.microsoft.com/office/drawing/2014/main" id="{A8422AD6-A0AD-CD4B-CB6C-74318BA46D8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34045" y="2413006"/>
            <a:ext cx="5723909" cy="2031988"/>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2">
            <a:extLst>
              <a:ext uri="{FF2B5EF4-FFF2-40B4-BE49-F238E27FC236}">
                <a16:creationId xmlns:a16="http://schemas.microsoft.com/office/drawing/2014/main" id="{F780CCD1-ABB5-4430-AD87-FAAF7EA11415}"/>
              </a:ext>
            </a:extLst>
          </p:cNvPr>
          <p:cNvSpPr txBox="1">
            <a:spLocks/>
          </p:cNvSpPr>
          <p:nvPr/>
        </p:nvSpPr>
        <p:spPr>
          <a:xfrm>
            <a:off x="524686" y="97834"/>
            <a:ext cx="5571314" cy="1655762"/>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0">
              <a:buNone/>
            </a:pPr>
            <a:r>
              <a:rPr lang="en-US" i="0" u="none" strike="noStrike" dirty="0">
                <a:solidFill>
                  <a:srgbClr val="21282C"/>
                </a:solidFill>
                <a:effectLst/>
                <a:latin typeface="Poppins" pitchFamily="2" charset="77"/>
                <a:cs typeface="Poppins" pitchFamily="2" charset="77"/>
              </a:rPr>
              <a:t>How can we help you work with the Body of Christ in your nation, province or state?</a:t>
            </a:r>
            <a:endParaRPr lang="en-US" b="0" dirty="0">
              <a:effectLst/>
              <a:latin typeface="Poppins" pitchFamily="2" charset="77"/>
              <a:cs typeface="Poppins" pitchFamily="2" charset="77"/>
            </a:endParaRPr>
          </a:p>
        </p:txBody>
      </p:sp>
    </p:spTree>
    <p:extLst>
      <p:ext uri="{BB962C8B-B14F-4D97-AF65-F5344CB8AC3E}">
        <p14:creationId xmlns:p14="http://schemas.microsoft.com/office/powerpoint/2010/main" val="4205000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728C0DCB-6E35-4345-1D69-6D4198721A85}"/>
              </a:ext>
            </a:extLst>
          </p:cNvPr>
          <p:cNvGraphicFramePr/>
          <p:nvPr>
            <p:extLst>
              <p:ext uri="{D42A27DB-BD31-4B8C-83A1-F6EECF244321}">
                <p14:modId xmlns:p14="http://schemas.microsoft.com/office/powerpoint/2010/main" val="2315083338"/>
              </p:ext>
            </p:extLst>
          </p:nvPr>
        </p:nvGraphicFramePr>
        <p:xfrm>
          <a:off x="-1050984" y="413568"/>
          <a:ext cx="9173823" cy="602879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C977AC75-E2B2-A250-1E18-1BFF247F923C}"/>
              </a:ext>
            </a:extLst>
          </p:cNvPr>
          <p:cNvSpPr txBox="1"/>
          <p:nvPr/>
        </p:nvSpPr>
        <p:spPr>
          <a:xfrm>
            <a:off x="7691313" y="1917910"/>
            <a:ext cx="4114926" cy="3537059"/>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600"/>
              </a:spcAft>
              <a:buClrTx/>
              <a:buSzTx/>
              <a:buFontTx/>
              <a:buNone/>
              <a:tabLst/>
              <a:defRPr/>
            </a:pPr>
            <a:r>
              <a:rPr kumimoji="0" lang="en-US" sz="6000" b="0" i="0" u="none" strike="noStrike" kern="1200" cap="none" spc="0" normalizeH="0" baseline="0" noProof="0" dirty="0">
                <a:ln>
                  <a:noFill/>
                </a:ln>
                <a:solidFill>
                  <a:schemeClr val="accent1">
                    <a:lumMod val="60000"/>
                    <a:lumOff val="40000"/>
                  </a:schemeClr>
                </a:solidFill>
                <a:effectLst/>
                <a:uLnTx/>
                <a:uFillTx/>
                <a:latin typeface="Helvetica" panose="020B0604020202020204" pitchFamily="34" charset="0"/>
                <a:ea typeface="+mn-ea"/>
                <a:cs typeface="Helvetica" panose="020B0604020202020204" pitchFamily="34" charset="0"/>
              </a:rPr>
              <a:t>8 billion</a:t>
            </a:r>
          </a:p>
          <a:p>
            <a:pPr marL="0" marR="0" lvl="0" indent="0" algn="l" defTabSz="914400" rtl="0" eaLnBrk="1" fontAlgn="auto" latinLnBrk="0" hangingPunct="1">
              <a:lnSpc>
                <a:spcPct val="150000"/>
              </a:lnSpc>
              <a:spcBef>
                <a:spcPts val="0"/>
              </a:spcBef>
              <a:spcAft>
                <a:spcPts val="600"/>
              </a:spcAft>
              <a:buClrTx/>
              <a:buSzTx/>
              <a:buFontTx/>
              <a:buNone/>
              <a:tabLst/>
              <a:defRPr/>
            </a:pPr>
            <a:r>
              <a:rPr kumimoji="0" lang="en-US" sz="4400" b="0" i="0" u="none" strike="noStrike" kern="1200" cap="none" spc="0" normalizeH="0" baseline="0" noProof="0" dirty="0">
                <a:ln>
                  <a:noFill/>
                </a:ln>
                <a:solidFill>
                  <a:schemeClr val="accent1">
                    <a:lumMod val="75000"/>
                  </a:schemeClr>
                </a:solidFill>
                <a:effectLst/>
                <a:uLnTx/>
                <a:uFillTx/>
                <a:latin typeface="Helvetica" panose="020B0604020202020204" pitchFamily="34" charset="0"/>
                <a:ea typeface="+mn-ea"/>
                <a:cs typeface="Helvetica" panose="020B0604020202020204" pitchFamily="34" charset="0"/>
              </a:rPr>
              <a:t>2.5 billion</a:t>
            </a:r>
          </a:p>
          <a:p>
            <a:pPr marL="0" marR="0" lvl="0" indent="0" algn="l" defTabSz="914400" rtl="0" eaLnBrk="1" fontAlgn="auto" latinLnBrk="0" hangingPunct="1">
              <a:lnSpc>
                <a:spcPct val="150000"/>
              </a:lnSpc>
              <a:spcBef>
                <a:spcPts val="0"/>
              </a:spcBef>
              <a:spcAft>
                <a:spcPts val="600"/>
              </a:spcAft>
              <a:buClrTx/>
              <a:buSzTx/>
              <a:buFontTx/>
              <a:buNone/>
              <a:tabLst/>
              <a:defRPr/>
            </a:pPr>
            <a:r>
              <a:rPr kumimoji="0" lang="en-US" sz="4400" b="0" i="0" u="none" strike="noStrike" kern="1200" cap="none" spc="0" normalizeH="0" baseline="0" noProof="0" dirty="0">
                <a:ln>
                  <a:noFill/>
                </a:ln>
                <a:solidFill>
                  <a:schemeClr val="accent1">
                    <a:lumMod val="50000"/>
                  </a:schemeClr>
                </a:solidFill>
                <a:effectLst/>
                <a:uLnTx/>
                <a:uFillTx/>
                <a:latin typeface="Helvetica" panose="020B0604020202020204" pitchFamily="34" charset="0"/>
                <a:ea typeface="+mn-ea"/>
                <a:cs typeface="Helvetica" panose="020B0604020202020204" pitchFamily="34" charset="0"/>
              </a:rPr>
              <a:t>5.5 billion</a:t>
            </a:r>
            <a:endParaRPr lang="en-US" sz="3600" dirty="0">
              <a:solidFill>
                <a:schemeClr val="accent1">
                  <a:lumMod val="50000"/>
                </a:schemeClr>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F5D95C55-88D6-D146-230F-F8B3D0A80929}"/>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67CC432E-8D54-6431-FE35-5B9A722CEE84}"/>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AE61FF7-532E-2E02-58E1-1D8D4BB268A1}"/>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83239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9C94CB85-A3DA-36FD-BCAD-58A17443644B}"/>
              </a:ext>
            </a:extLst>
          </p:cNvPr>
          <p:cNvGraphicFramePr/>
          <p:nvPr>
            <p:extLst>
              <p:ext uri="{D42A27DB-BD31-4B8C-83A1-F6EECF244321}">
                <p14:modId xmlns:p14="http://schemas.microsoft.com/office/powerpoint/2010/main" val="1877257792"/>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2">
            <a:extLst>
              <a:ext uri="{FF2B5EF4-FFF2-40B4-BE49-F238E27FC236}">
                <a16:creationId xmlns:a16="http://schemas.microsoft.com/office/drawing/2014/main" id="{B83659DD-D6BF-8A44-6125-D98564F0734F}"/>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F362C463-04B4-56F2-4791-AC7C1C107EAA}"/>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F130ED56-F98C-1F7A-8494-10A4DF44B3C8}"/>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815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9E71403-E754-455B-E006-AEF065B00C87}"/>
              </a:ext>
            </a:extLst>
          </p:cNvPr>
          <p:cNvGraphicFramePr/>
          <p:nvPr>
            <p:extLst>
              <p:ext uri="{D42A27DB-BD31-4B8C-83A1-F6EECF244321}">
                <p14:modId xmlns:p14="http://schemas.microsoft.com/office/powerpoint/2010/main" val="1747332794"/>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52800319-B214-61CD-F9F8-259E2DDDA047}"/>
              </a:ext>
            </a:extLst>
          </p:cNvPr>
          <p:cNvSpPr txBox="1"/>
          <p:nvPr/>
        </p:nvSpPr>
        <p:spPr>
          <a:xfrm>
            <a:off x="7093131" y="3866606"/>
            <a:ext cx="2913018" cy="1569660"/>
          </a:xfrm>
          <a:prstGeom prst="rect">
            <a:avLst/>
          </a:prstGeom>
          <a:noFill/>
        </p:spPr>
        <p:txBody>
          <a:bodyPr wrap="square" rtlCol="0">
            <a:spAutoFit/>
          </a:bodyPr>
          <a:lstStyle/>
          <a:p>
            <a:r>
              <a:rPr lang="en-US" sz="9600" dirty="0">
                <a:solidFill>
                  <a:schemeClr val="bg1"/>
                </a:solidFill>
                <a:latin typeface="Helvetica" panose="020B0604020202020204" pitchFamily="34" charset="0"/>
                <a:cs typeface="Helvetica" panose="020B0604020202020204" pitchFamily="34" charset="0"/>
              </a:rPr>
              <a:t>5.5b</a:t>
            </a:r>
            <a:r>
              <a:rPr lang="en-US" sz="9600" dirty="0">
                <a:solidFill>
                  <a:schemeClr val="bg1"/>
                </a:solidFill>
              </a:rPr>
              <a:t> </a:t>
            </a:r>
          </a:p>
        </p:txBody>
      </p:sp>
      <p:grpSp>
        <p:nvGrpSpPr>
          <p:cNvPr id="2" name="Group 1">
            <a:extLst>
              <a:ext uri="{FF2B5EF4-FFF2-40B4-BE49-F238E27FC236}">
                <a16:creationId xmlns:a16="http://schemas.microsoft.com/office/drawing/2014/main" id="{5B37CD1D-7CC5-4A8D-28F6-EDC4876D0035}"/>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C94CBE27-B046-F4FB-6605-E04CDEC2DA4E}"/>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A78A506-29A3-FBF8-40EA-1BAC679BAFD4}"/>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83598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FBB3-CA1B-2752-8512-D403F26705EC}"/>
              </a:ext>
            </a:extLst>
          </p:cNvPr>
          <p:cNvSpPr>
            <a:spLocks noGrp="1"/>
          </p:cNvSpPr>
          <p:nvPr>
            <p:ph type="ctrTitle"/>
          </p:nvPr>
        </p:nvSpPr>
        <p:spPr>
          <a:xfrm>
            <a:off x="1524000" y="1887621"/>
            <a:ext cx="9144000" cy="3082758"/>
          </a:xfrm>
        </p:spPr>
        <p:txBody>
          <a:bodyPr>
            <a:normAutofit/>
          </a:bodyPr>
          <a:lstStyle/>
          <a:p>
            <a:r>
              <a:rPr lang="en-US" dirty="0">
                <a:latin typeface="Poppins" pitchFamily="2" charset="77"/>
                <a:cs typeface="Poppins" pitchFamily="2" charset="77"/>
              </a:rPr>
              <a:t>The global church</a:t>
            </a:r>
            <a:br>
              <a:rPr lang="en-US" dirty="0">
                <a:latin typeface="Poppins" pitchFamily="2" charset="77"/>
                <a:cs typeface="Poppins" pitchFamily="2" charset="77"/>
              </a:rPr>
            </a:br>
            <a:r>
              <a:rPr lang="en-US" dirty="0">
                <a:latin typeface="Poppins" pitchFamily="2" charset="77"/>
                <a:cs typeface="Poppins" pitchFamily="2" charset="77"/>
              </a:rPr>
              <a:t>has changed</a:t>
            </a:r>
            <a:br>
              <a:rPr lang="en-US" dirty="0">
                <a:latin typeface="Poppins" pitchFamily="2" charset="77"/>
                <a:cs typeface="Poppins" pitchFamily="2" charset="77"/>
              </a:rPr>
            </a:br>
            <a:r>
              <a:rPr lang="en-US" b="1" dirty="0">
                <a:latin typeface="Poppins" pitchFamily="2" charset="77"/>
                <a:cs typeface="Poppins" pitchFamily="2" charset="77"/>
              </a:rPr>
              <a:t>dramatically</a:t>
            </a:r>
          </a:p>
        </p:txBody>
      </p:sp>
      <p:grpSp>
        <p:nvGrpSpPr>
          <p:cNvPr id="3" name="Group 2">
            <a:extLst>
              <a:ext uri="{FF2B5EF4-FFF2-40B4-BE49-F238E27FC236}">
                <a16:creationId xmlns:a16="http://schemas.microsoft.com/office/drawing/2014/main" id="{647A022C-D30A-17D9-29A0-5C91B900B272}"/>
              </a:ext>
            </a:extLst>
          </p:cNvPr>
          <p:cNvGrpSpPr/>
          <p:nvPr/>
        </p:nvGrpSpPr>
        <p:grpSpPr>
          <a:xfrm>
            <a:off x="0" y="6442364"/>
            <a:ext cx="12192000" cy="415636"/>
            <a:chOff x="0" y="6442364"/>
            <a:chExt cx="12192000" cy="415636"/>
          </a:xfrm>
        </p:grpSpPr>
        <p:sp>
          <p:nvSpPr>
            <p:cNvPr id="4" name="Rectangle 3">
              <a:extLst>
                <a:ext uri="{FF2B5EF4-FFF2-40B4-BE49-F238E27FC236}">
                  <a16:creationId xmlns:a16="http://schemas.microsoft.com/office/drawing/2014/main" id="{372C75C8-8E61-419A-D98B-2F1663EA3C03}"/>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FFC5A32-55EE-9ED2-876F-49EE9D767EFD}"/>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29609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920B13A-E3BA-892E-D7D2-E1C00B15527C}"/>
              </a:ext>
            </a:extLst>
          </p:cNvPr>
          <p:cNvSpPr>
            <a:spLocks noGrp="1"/>
          </p:cNvSpPr>
          <p:nvPr>
            <p:ph type="title"/>
          </p:nvPr>
        </p:nvSpPr>
        <p:spPr>
          <a:xfrm>
            <a:off x="838200" y="365125"/>
            <a:ext cx="10515600" cy="1325563"/>
          </a:xfrm>
        </p:spPr>
        <p:txBody>
          <a:bodyPr>
            <a:normAutofit/>
          </a:bodyPr>
          <a:lstStyle/>
          <a:p>
            <a:pPr algn="ctr"/>
            <a:r>
              <a:rPr lang="en-US" sz="4000" dirty="0">
                <a:latin typeface="Poppins" pitchFamily="2" charset="77"/>
                <a:cs typeface="Poppins" pitchFamily="2" charset="77"/>
              </a:rPr>
              <a:t>Growth of the Global Church since 1970</a:t>
            </a:r>
          </a:p>
        </p:txBody>
      </p:sp>
      <p:graphicFrame>
        <p:nvGraphicFramePr>
          <p:cNvPr id="6" name="Content Placeholder 6">
            <a:extLst>
              <a:ext uri="{FF2B5EF4-FFF2-40B4-BE49-F238E27FC236}">
                <a16:creationId xmlns:a16="http://schemas.microsoft.com/office/drawing/2014/main" id="{55088D6A-00EB-005A-A267-5292B4F33D00}"/>
              </a:ext>
            </a:extLst>
          </p:cNvPr>
          <p:cNvGraphicFramePr>
            <a:graphicFrameLocks noGrp="1"/>
          </p:cNvGraphicFramePr>
          <p:nvPr>
            <p:ph idx="1"/>
            <p:extLst>
              <p:ext uri="{D42A27DB-BD31-4B8C-83A1-F6EECF244321}">
                <p14:modId xmlns:p14="http://schemas.microsoft.com/office/powerpoint/2010/main" val="4011927197"/>
              </p:ext>
            </p:extLst>
          </p:nvPr>
        </p:nvGraphicFramePr>
        <p:xfrm>
          <a:off x="6096000" y="1691485"/>
          <a:ext cx="5092700"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6">
            <a:extLst>
              <a:ext uri="{FF2B5EF4-FFF2-40B4-BE49-F238E27FC236}">
                <a16:creationId xmlns:a16="http://schemas.microsoft.com/office/drawing/2014/main" id="{9ECB6739-7F02-41DF-667D-7C5585025453}"/>
              </a:ext>
            </a:extLst>
          </p:cNvPr>
          <p:cNvGraphicFramePr>
            <a:graphicFrameLocks/>
          </p:cNvGraphicFramePr>
          <p:nvPr>
            <p:extLst>
              <p:ext uri="{D42A27DB-BD31-4B8C-83A1-F6EECF244321}">
                <p14:modId xmlns:p14="http://schemas.microsoft.com/office/powerpoint/2010/main" val="3915811908"/>
              </p:ext>
            </p:extLst>
          </p:nvPr>
        </p:nvGraphicFramePr>
        <p:xfrm>
          <a:off x="920750" y="1693075"/>
          <a:ext cx="5092700" cy="4351338"/>
        </p:xfrm>
        <a:graphic>
          <a:graphicData uri="http://schemas.openxmlformats.org/drawingml/2006/chart">
            <c:chart xmlns:c="http://schemas.openxmlformats.org/drawingml/2006/chart" xmlns:r="http://schemas.openxmlformats.org/officeDocument/2006/relationships" r:id="rId4"/>
          </a:graphicData>
        </a:graphic>
      </p:graphicFrame>
      <p:grpSp>
        <p:nvGrpSpPr>
          <p:cNvPr id="2" name="Group 1">
            <a:extLst>
              <a:ext uri="{FF2B5EF4-FFF2-40B4-BE49-F238E27FC236}">
                <a16:creationId xmlns:a16="http://schemas.microsoft.com/office/drawing/2014/main" id="{A4D909D8-C41A-4E63-40BE-087EDE5E63EB}"/>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8C02A9A9-1557-696E-F7F9-CBA43F53DFB4}"/>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084C0C42-4445-18F6-F9C8-43655BD07436}"/>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73490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aph showing different colored bars&#10;&#10;Description automatically generated">
            <a:extLst>
              <a:ext uri="{FF2B5EF4-FFF2-40B4-BE49-F238E27FC236}">
                <a16:creationId xmlns:a16="http://schemas.microsoft.com/office/drawing/2014/main" id="{2F97BE55-66F1-1571-36B6-44EE683D8BEA}"/>
              </a:ext>
            </a:extLst>
          </p:cNvPr>
          <p:cNvPicPr>
            <a:picLocks noChangeAspect="1"/>
          </p:cNvPicPr>
          <p:nvPr/>
        </p:nvPicPr>
        <p:blipFill>
          <a:blip r:embed="rId3"/>
          <a:stretch>
            <a:fillRect/>
          </a:stretch>
        </p:blipFill>
        <p:spPr>
          <a:xfrm>
            <a:off x="763629" y="1320800"/>
            <a:ext cx="10664742" cy="5170082"/>
          </a:xfrm>
          <a:prstGeom prst="rect">
            <a:avLst/>
          </a:prstGeom>
        </p:spPr>
      </p:pic>
      <p:sp>
        <p:nvSpPr>
          <p:cNvPr id="8" name="Title 1">
            <a:extLst>
              <a:ext uri="{FF2B5EF4-FFF2-40B4-BE49-F238E27FC236}">
                <a16:creationId xmlns:a16="http://schemas.microsoft.com/office/drawing/2014/main" id="{D6B91C76-019F-8C8B-61CE-A404EF4CFEA0}"/>
              </a:ext>
            </a:extLst>
          </p:cNvPr>
          <p:cNvSpPr txBox="1">
            <a:spLocks/>
          </p:cNvSpPr>
          <p:nvPr/>
        </p:nvSpPr>
        <p:spPr>
          <a:xfrm>
            <a:off x="838200" y="367118"/>
            <a:ext cx="10515600" cy="73700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a:latin typeface="Poppins" pitchFamily="2" charset="77"/>
                <a:cs typeface="Poppins" pitchFamily="2" charset="77"/>
              </a:rPr>
              <a:t>Regional distribution of Christianity</a:t>
            </a:r>
          </a:p>
        </p:txBody>
      </p:sp>
      <p:grpSp>
        <p:nvGrpSpPr>
          <p:cNvPr id="2" name="Group 1">
            <a:extLst>
              <a:ext uri="{FF2B5EF4-FFF2-40B4-BE49-F238E27FC236}">
                <a16:creationId xmlns:a16="http://schemas.microsoft.com/office/drawing/2014/main" id="{504095C0-3BB9-00C7-16F1-AD0965FE1B04}"/>
              </a:ext>
            </a:extLst>
          </p:cNvPr>
          <p:cNvGrpSpPr/>
          <p:nvPr/>
        </p:nvGrpSpPr>
        <p:grpSpPr>
          <a:xfrm>
            <a:off x="0" y="6442364"/>
            <a:ext cx="12192000" cy="415636"/>
            <a:chOff x="0" y="6442364"/>
            <a:chExt cx="12192000" cy="415636"/>
          </a:xfrm>
        </p:grpSpPr>
        <p:sp>
          <p:nvSpPr>
            <p:cNvPr id="3" name="Rectangle 2">
              <a:extLst>
                <a:ext uri="{FF2B5EF4-FFF2-40B4-BE49-F238E27FC236}">
                  <a16:creationId xmlns:a16="http://schemas.microsoft.com/office/drawing/2014/main" id="{78135CCE-296C-6B25-CFE9-9D27867AA2E3}"/>
                </a:ext>
              </a:extLst>
            </p:cNvPr>
            <p:cNvSpPr/>
            <p:nvPr/>
          </p:nvSpPr>
          <p:spPr>
            <a:xfrm>
              <a:off x="0" y="6442364"/>
              <a:ext cx="8257309" cy="415636"/>
            </a:xfrm>
            <a:prstGeom prst="rect">
              <a:avLst/>
            </a:prstGeom>
            <a:gradFill flip="none" rotWithShape="1">
              <a:gsLst>
                <a:gs pos="1000">
                  <a:schemeClr val="accent1">
                    <a:lumMod val="46000"/>
                  </a:schemeClr>
                </a:gs>
                <a:gs pos="24000">
                  <a:schemeClr val="accent1">
                    <a:lumMod val="93000"/>
                    <a:lumOff val="7000"/>
                  </a:schemeClr>
                </a:gs>
                <a:gs pos="36000">
                  <a:schemeClr val="accent1">
                    <a:lumMod val="89000"/>
                  </a:schemeClr>
                </a:gs>
                <a:gs pos="54000">
                  <a:schemeClr val="accent1">
                    <a:lumMod val="75000"/>
                  </a:schemeClr>
                </a:gs>
                <a:gs pos="99000">
                  <a:schemeClr val="accent1">
                    <a:lumMod val="35356"/>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716769F2-12EB-1355-62D3-A8137F4F325C}"/>
                </a:ext>
              </a:extLst>
            </p:cNvPr>
            <p:cNvSpPr/>
            <p:nvPr/>
          </p:nvSpPr>
          <p:spPr>
            <a:xfrm>
              <a:off x="8257309" y="6442364"/>
              <a:ext cx="3934691" cy="415636"/>
            </a:xfrm>
            <a:prstGeom prst="rect">
              <a:avLst/>
            </a:prstGeom>
            <a:gradFill flip="none" rotWithShape="1">
              <a:gsLst>
                <a:gs pos="0">
                  <a:schemeClr val="accent1">
                    <a:lumMod val="63208"/>
                    <a:lumOff val="36792"/>
                  </a:schemeClr>
                </a:gs>
                <a:gs pos="23000">
                  <a:schemeClr val="accent1">
                    <a:lumMod val="89000"/>
                  </a:schemeClr>
                </a:gs>
                <a:gs pos="69000">
                  <a:schemeClr val="accent1">
                    <a:lumMod val="75000"/>
                  </a:schemeClr>
                </a:gs>
                <a:gs pos="99000">
                  <a:schemeClr val="accent1">
                    <a:lumMod val="5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617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1323</TotalTime>
  <Words>3794</Words>
  <Application>Microsoft Macintosh PowerPoint</Application>
  <PresentationFormat>Widescreen</PresentationFormat>
  <Paragraphs>273</Paragraphs>
  <Slides>31</Slides>
  <Notes>31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Calibri</vt:lpstr>
      <vt:lpstr>Calibri Light</vt:lpstr>
      <vt:lpstr>Helvetica</vt:lpstr>
      <vt:lpstr>Helvetica Neue</vt:lpstr>
      <vt:lpstr>Noto Sans Symbols</vt:lpstr>
      <vt:lpstr>Poppins</vt:lpstr>
      <vt:lpstr>Poppins Medium</vt:lpstr>
      <vt:lpstr>Symbol</vt:lpstr>
      <vt:lpstr>Office Theme</vt:lpstr>
      <vt:lpstr>PowerPoint Presentation</vt:lpstr>
      <vt:lpstr>Why Connect?</vt:lpstr>
      <vt:lpstr>The task is  too big  to do alone</vt:lpstr>
      <vt:lpstr>PowerPoint Presentation</vt:lpstr>
      <vt:lpstr>PowerPoint Presentation</vt:lpstr>
      <vt:lpstr>PowerPoint Presentation</vt:lpstr>
      <vt:lpstr>The global church has changed dramatically</vt:lpstr>
      <vt:lpstr>Growth of the Global Church since 1970</vt:lpstr>
      <vt:lpstr>PowerPoint Presentation</vt:lpstr>
      <vt:lpstr>Designed to work together</vt:lpstr>
      <vt:lpstr>Trinity</vt:lpstr>
      <vt:lpstr>If God has  never worked alone, can we?</vt:lpstr>
      <vt:lpstr>What images of collaboration, are in scripture?</vt:lpstr>
      <vt:lpstr>Body</vt:lpstr>
      <vt:lpstr>Family</vt:lpstr>
      <vt:lpstr>Team</vt:lpstr>
      <vt:lpstr>Building</vt:lpstr>
      <vt:lpstr>Garden</vt:lpstr>
      <vt:lpstr>PowerPoint Presentation</vt:lpstr>
      <vt:lpstr>What instructions for working together are in scripture?</vt:lpstr>
      <vt:lpstr>Instruction for  working together  in Scripture</vt:lpstr>
      <vt:lpstr>Ephesians 4  As each part does its own special work, it helps the other parts grow, so that the whole body is healthy and growing and  full of love. </vt:lpstr>
      <vt:lpstr>Romans 12  We are many parts of one body, and we all belong to each other. In his grace, God has given us different gifts for doing certain things well.   If your gift is…. do it gladly.</vt:lpstr>
      <vt:lpstr>1 Corinthians 12  A spiritual gift is given to each of us so we can help each other…  our bodies have many parts, and God has put each part just where he wants it. </vt:lpstr>
      <vt:lpstr>1 Peter 4:10  God has given each of you a gift from his great variety of spiritual gifts. Use them well to serve one another.</vt:lpstr>
      <vt:lpstr>John 17:23  May they experience such perfect unity  that the world will know that you sent me and that you love them as much as  you love me.</vt:lpstr>
      <vt:lpstr>Practice a posture of humility</vt:lpstr>
      <vt:lpstr>Review</vt:lpstr>
      <vt:lpstr>Collaboration  is essential for  catalyzing and sustaining  wholistic Church Planting Movements. </vt:lpstr>
      <vt:lpstr>What will you do next?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Bruce Wilson</dc:creator>
  <cp:lastModifiedBy>Bruce Wilson</cp:lastModifiedBy>
  <cp:revision>63</cp:revision>
  <cp:lastPrinted>2024-05-13T14:22:13Z</cp:lastPrinted>
  <dcterms:created xsi:type="dcterms:W3CDTF">2024-01-15T19:55:42Z</dcterms:created>
  <dcterms:modified xsi:type="dcterms:W3CDTF">2025-02-04T21:34:49Z</dcterms:modified>
</cp:coreProperties>
</file>