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 autoAdjust="0"/>
    <p:restoredTop sz="94660"/>
  </p:normalViewPr>
  <p:slideViewPr>
    <p:cSldViewPr snapToGrid="0">
      <p:cViewPr varScale="1">
        <p:scale>
          <a:sx n="78" d="100"/>
          <a:sy n="78" d="100"/>
        </p:scale>
        <p:origin x="4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BC131-B53B-D3E4-22A7-E0E2E5C93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36C4A7-AD27-640E-57EB-DF68F0FC6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42839-5CEF-6FF6-9531-2449E61D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32218-C872-7FF6-9FD0-EA2B7E524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735A0-F7A3-3BC1-32E8-6CFACAAF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87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F7A6B-901F-B290-2677-5EA7844C7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7B3AB4-1797-D929-5F36-7A21DBB19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675B5-8F4F-1D11-3C46-5DFC488F3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E88EB-CFBB-ED96-102C-9BEACF182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0267B-9AAB-56C4-832D-BAB39630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716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B3710D-15C3-B874-CE47-6FA205890B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8DAF3-0F1F-DC25-E88E-8ECB415E3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49545-E419-36D8-2E21-83EB35500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29437-6A6E-33BF-12BC-8CC0E5710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D7ACA-AB53-13F8-518A-986CA4BA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742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34A21-557E-1909-26F0-9DC3DEFE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2F63B-0353-E42E-D4D0-B93719B29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6C5CB-7AFC-B942-B486-395FCCFD4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6FD02-2022-34B8-AB6A-76BB8E175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A9C8E-8C7F-DBC4-AA33-11E1B058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53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55D9A-5682-FB30-662A-A4F026945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F7768-BFD0-8435-6DBC-0DA9206AA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4BF32-453B-0D3F-DCB0-782A8FE2C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2C68C-4A37-B57D-9AA9-91850129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3D534-13FE-09A4-E02B-67F80B26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926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2958-B496-5CD0-AFC2-A0DCE29D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34B5B-B85E-DB0F-3213-FEFC1EAB9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266A9-DA2F-7832-2272-E7ADAF805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3A512-2BFD-B82D-0DE3-1C8729F28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C39FD-6924-9D2C-E29E-587278AF1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0CF9B-FEDC-2D3D-0C3F-177CD7F76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473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94F7-CCFA-0F4C-BF11-F00EE440B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E8A25-9AF2-0E44-502D-B32BD3081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7555AF-3167-1438-CF14-A89208997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23700B-B2E3-0181-4EC0-48BA00B9C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F7D4E1-039F-3EA1-B828-111C0F391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9EA4F0-A715-D46B-EB9F-60DAE41C5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B2D2AC-12E8-8BC8-3C87-9CC79D7A4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AE321A-C18E-2759-7ACD-09F27EC9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276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0062C-8FB2-8401-1762-2E891FAAE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06FEA3-347B-A04F-462A-A741E5F1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BDE43-5C34-F401-D1A2-DDEE53E2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ADA9D-CA77-8C21-925E-70E27B2ED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5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28509-5FEE-45C0-8F86-63FFD6736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D0CFAD-5BE4-2C29-FD6F-AB15DD244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A72E2-C3BC-849A-4F4C-3582CC1FE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189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F0F41-FBB0-F4EA-F1E2-557506EB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4A3AA-FC6B-0377-2537-E1B81E00F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7A41B-47F1-6405-1B8E-3D01D7776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5D0B88-194F-B3B6-C6ED-F2791398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90B74A-7B8A-E99E-8293-B1EFA3B0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EAB07-FA56-1C53-E01F-717C8175E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92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92670-6BEC-F2C1-E4ED-90F310272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D7B46-4280-EE36-8E78-083EC2D0B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7901E-2ED3-E8A9-494D-228BBEE64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4390F-C25B-8FC1-1CCC-BD6B0554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80BDA-04F3-1A8B-A957-9A94CFCA9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FFB30-ED15-E17F-6F86-21A6530A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599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DAB1DE-192C-9ACB-0EEA-FD20EB71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2DC15-73EA-7F2B-E85C-F1CE82F7A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3836A-B27D-A7BD-80D9-84FFB8E8D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204418-A5FE-4F0C-97A1-988ECE1E935A}" type="datetimeFigureOut">
              <a:rPr lang="en-CA" smtClean="0"/>
              <a:t>2025-08-26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37FDF-29E8-A9C9-2F9A-B77968F83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CAF53-7E4B-3826-6C50-BF2A2DA3F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D38A1B-90A8-465E-809D-89DAF2CFADB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211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7BD4-3ACA-DFB3-6888-31D2FC26F8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Encouraging a Global Collaboration Process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40BF2-B067-E5E9-9B9F-BA17E149D1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Applying the Wisdom of Jethro</a:t>
            </a:r>
            <a:r>
              <a:rPr lang="en-US" sz="3600" dirty="0"/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3491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72D41-DB18-5206-9A28-7B0D6B76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Level 1: </a:t>
            </a:r>
            <a:br>
              <a:rPr lang="en-CA" dirty="0"/>
            </a:br>
            <a:r>
              <a:rPr lang="en-CA" dirty="0"/>
              <a:t>Collaborative Roundtables in 250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28FE6-EC39-E3E3-E913-1FEC337E6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National leaders identified, coached and encouraged by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CA" dirty="0"/>
              <a:t>	     Regional “clusters” are encouraged and supported by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19B324-56D0-6D8A-3917-995539A611AC}"/>
              </a:ext>
            </a:extLst>
          </p:cNvPr>
          <p:cNvSpPr txBox="1">
            <a:spLocks/>
          </p:cNvSpPr>
          <p:nvPr/>
        </p:nvSpPr>
        <p:spPr>
          <a:xfrm>
            <a:off x="2014538" y="2522788"/>
            <a:ext cx="93392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Level 2: </a:t>
            </a:r>
            <a:br>
              <a:rPr lang="en-CA" dirty="0"/>
            </a:br>
            <a:r>
              <a:rPr lang="en-CA" dirty="0"/>
              <a:t>13 Regional Teams in 6 “clusters”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B0F851-568A-F8F0-28BC-F8F22E03794E}"/>
              </a:ext>
            </a:extLst>
          </p:cNvPr>
          <p:cNvSpPr txBox="1">
            <a:spLocks/>
          </p:cNvSpPr>
          <p:nvPr/>
        </p:nvSpPr>
        <p:spPr>
          <a:xfrm>
            <a:off x="3500438" y="5167312"/>
            <a:ext cx="78533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Level 3: </a:t>
            </a:r>
            <a:br>
              <a:rPr lang="en-CA" dirty="0"/>
            </a:br>
            <a:r>
              <a:rPr lang="en-CA" dirty="0"/>
              <a:t>C2S Regional “Collaboration Catalyst” </a:t>
            </a:r>
          </a:p>
        </p:txBody>
      </p:sp>
    </p:spTree>
    <p:extLst>
      <p:ext uri="{BB962C8B-B14F-4D97-AF65-F5344CB8AC3E}">
        <p14:creationId xmlns:p14="http://schemas.microsoft.com/office/powerpoint/2010/main" val="246228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AC428-B705-2F03-177A-284A4D69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C2S Regional Collaboration Catalyst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F8942-3CED-BB7D-E447-F1CB55AFD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Serve guided by role description:</a:t>
            </a:r>
          </a:p>
          <a:p>
            <a:pPr lvl="1"/>
            <a:r>
              <a:rPr lang="en-CA" b="1" dirty="0"/>
              <a:t>Pray </a:t>
            </a:r>
            <a:r>
              <a:rPr lang="en-CA" dirty="0"/>
              <a:t>for regions and leaders, </a:t>
            </a:r>
          </a:p>
          <a:p>
            <a:pPr lvl="1"/>
            <a:r>
              <a:rPr lang="en-CA" b="1" dirty="0"/>
              <a:t>Connect</a:t>
            </a:r>
            <a:r>
              <a:rPr lang="en-CA" dirty="0"/>
              <a:t> with regional team leader(s) once or twice a quarter, </a:t>
            </a:r>
          </a:p>
          <a:p>
            <a:pPr lvl="1"/>
            <a:r>
              <a:rPr lang="en-CA" dirty="0"/>
              <a:t>Help identify barriers to progress in national collaboration, </a:t>
            </a:r>
          </a:p>
          <a:p>
            <a:pPr lvl="1"/>
            <a:r>
              <a:rPr lang="en-CA" b="1" dirty="0"/>
              <a:t>Coach </a:t>
            </a:r>
            <a:r>
              <a:rPr lang="en-CA" dirty="0"/>
              <a:t>and </a:t>
            </a:r>
            <a:r>
              <a:rPr lang="en-CA" b="1" dirty="0"/>
              <a:t>encourage</a:t>
            </a:r>
            <a:r>
              <a:rPr lang="en-CA" dirty="0"/>
              <a:t>, </a:t>
            </a:r>
          </a:p>
          <a:p>
            <a:pPr lvl="1"/>
            <a:r>
              <a:rPr lang="en-CA" b="1" dirty="0"/>
              <a:t>Help facilitate </a:t>
            </a:r>
            <a:r>
              <a:rPr lang="en-CA" dirty="0"/>
              <a:t>regional gatherings of national leaders (virtual and in person), </a:t>
            </a:r>
          </a:p>
          <a:p>
            <a:pPr lvl="1"/>
            <a:r>
              <a:rPr lang="en-CA" b="1" dirty="0"/>
              <a:t>Connect </a:t>
            </a:r>
            <a:r>
              <a:rPr lang="en-CA" dirty="0"/>
              <a:t>western and local network leaders with one another, </a:t>
            </a:r>
          </a:p>
          <a:p>
            <a:pPr lvl="1"/>
            <a:r>
              <a:rPr lang="en-CA" dirty="0"/>
              <a:t>Help keep dashboard and regional web pages current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647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E2FB-BCB2-F317-4E8B-5F69326E7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Sharing regional support roles, Jethro-style: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14C066-3ED8-4B38-B7C1-A47E7E9A62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180890"/>
              </p:ext>
            </p:extLst>
          </p:nvPr>
        </p:nvGraphicFramePr>
        <p:xfrm>
          <a:off x="835742" y="1825625"/>
          <a:ext cx="1051805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148">
                  <a:extLst>
                    <a:ext uri="{9D8B030D-6E8A-4147-A177-3AD203B41FA5}">
                      <a16:colId xmlns:a16="http://schemas.microsoft.com/office/drawing/2014/main" val="4111287582"/>
                    </a:ext>
                  </a:extLst>
                </a:gridCol>
                <a:gridCol w="1484671">
                  <a:extLst>
                    <a:ext uri="{9D8B030D-6E8A-4147-A177-3AD203B41FA5}">
                      <a16:colId xmlns:a16="http://schemas.microsoft.com/office/drawing/2014/main" val="2974893024"/>
                    </a:ext>
                  </a:extLst>
                </a:gridCol>
                <a:gridCol w="1333323">
                  <a:extLst>
                    <a:ext uri="{9D8B030D-6E8A-4147-A177-3AD203B41FA5}">
                      <a16:colId xmlns:a16="http://schemas.microsoft.com/office/drawing/2014/main" val="169999573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936680297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49448110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33051477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574443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1000"/>
                        </a:spcBef>
                      </a:pPr>
                      <a:r>
                        <a:rPr lang="en-CA" sz="24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rPr>
                        <a:t>Cluster of Regions:</a:t>
                      </a:r>
                      <a:endParaRPr lang="en-CA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South Asia,</a:t>
                      </a:r>
                    </a:p>
                    <a:p>
                      <a:r>
                        <a:rPr lang="en-CA" dirty="0"/>
                        <a:t>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Europe,</a:t>
                      </a:r>
                    </a:p>
                    <a:p>
                      <a:r>
                        <a:rPr lang="en-CA" dirty="0"/>
                        <a:t>North America,</a:t>
                      </a:r>
                    </a:p>
                    <a:p>
                      <a:r>
                        <a:rPr lang="en-CA" dirty="0"/>
                        <a:t>Oceania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East Asia,</a:t>
                      </a:r>
                    </a:p>
                    <a:p>
                      <a:r>
                        <a:rPr lang="en-CA" dirty="0"/>
                        <a:t>SE Asia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MENA,</a:t>
                      </a:r>
                    </a:p>
                    <a:p>
                      <a:r>
                        <a:rPr lang="en-CA" dirty="0"/>
                        <a:t>Eurasia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French West Africa,</a:t>
                      </a:r>
                    </a:p>
                    <a:p>
                      <a:r>
                        <a:rPr lang="en-CA" dirty="0"/>
                        <a:t>South &amp; East Africa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/>
                        <a:t>Latin America,</a:t>
                      </a:r>
                      <a:endParaRPr lang="en-CA" dirty="0"/>
                    </a:p>
                    <a:p>
                      <a:r>
                        <a:rPr lang="en-CA" dirty="0"/>
                        <a:t>Caribbean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628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sz="2000"/>
                    </a:p>
                    <a:p>
                      <a:r>
                        <a:rPr lang="en-CA" sz="2000"/>
                        <a:t>Collaboration </a:t>
                      </a:r>
                      <a:r>
                        <a:rPr lang="en-CA" sz="2000" dirty="0"/>
                        <a:t>Catalyst</a:t>
                      </a:r>
                      <a:r>
                        <a:rPr lang="en-CA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  <a:p>
                      <a:r>
                        <a:rPr lang="en-CA" dirty="0"/>
                        <a:t>Kris </a:t>
                      </a:r>
                      <a:r>
                        <a:rPr lang="en-C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Ramsundar</a:t>
                      </a:r>
                      <a:r>
                        <a:rPr lang="en-CA" dirty="0"/>
                        <a:t>,</a:t>
                      </a:r>
                    </a:p>
                    <a:p>
                      <a:r>
                        <a:rPr lang="en-CA" dirty="0"/>
                        <a:t>Ryan Emis</a:t>
                      </a:r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  <a:p>
                      <a:r>
                        <a:rPr lang="en-CA" dirty="0"/>
                        <a:t>Bruce Wilson,</a:t>
                      </a:r>
                    </a:p>
                    <a:p>
                      <a:r>
                        <a:rPr lang="en-CA" dirty="0"/>
                        <a:t>Cruz </a:t>
                      </a:r>
                      <a:r>
                        <a:rPr lang="en-CA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Paniagua,</a:t>
                      </a:r>
                      <a:endParaRPr lang="en-CA" dirty="0"/>
                    </a:p>
                    <a:p>
                      <a:r>
                        <a:rPr lang="en-CA" dirty="0"/>
                        <a:t>Ron Anderson (helper)</a:t>
                      </a:r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  <a:p>
                      <a:r>
                        <a:rPr lang="en-CA" dirty="0"/>
                        <a:t>John Wagenveld,</a:t>
                      </a:r>
                    </a:p>
                    <a:p>
                      <a:r>
                        <a:rPr lang="en-CA" dirty="0"/>
                        <a:t>Beto Morales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  <a:p>
                      <a:r>
                        <a:rPr lang="en-CA" dirty="0"/>
                        <a:t>Murray Moerman,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KR Green (helper)</a:t>
                      </a:r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  <a:p>
                      <a:r>
                        <a:rPr lang="en-CA" dirty="0"/>
                        <a:t>JJ Alderman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  <a:p>
                      <a:r>
                        <a:rPr lang="en-CA" dirty="0"/>
                        <a:t>KR Green, Ron (helper)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618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B2B9FF9-99DF-A8CD-9A4A-B3FA31EE1AF7}"/>
              </a:ext>
            </a:extLst>
          </p:cNvPr>
          <p:cNvSpPr txBox="1"/>
          <p:nvPr/>
        </p:nvSpPr>
        <p:spPr>
          <a:xfrm>
            <a:off x="2618778" y="5709602"/>
            <a:ext cx="69544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CA" dirty="0"/>
              <a:t>Regional “Collaboration Catalysts” </a:t>
            </a:r>
            <a:r>
              <a:rPr lang="en-US" dirty="0"/>
              <a:t>are ideally not the same person as are regional team members)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96492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12208</TotalTime>
  <Words>236</Words>
  <Application>Microsoft Office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Encouraging a Global Collaboration Process </vt:lpstr>
      <vt:lpstr>Level 1:  Collaborative Roundtables in 250 countries</vt:lpstr>
      <vt:lpstr>C2S Regional Collaboration Catalyst</vt:lpstr>
      <vt:lpstr>Sharing regional support roles, Jethro-style: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Murray Moerman</dc:creator>
  <cp:lastModifiedBy>Murray Moerman</cp:lastModifiedBy>
  <cp:revision>11</cp:revision>
  <dcterms:created xsi:type="dcterms:W3CDTF">2025-07-24T18:01:13Z</dcterms:created>
  <dcterms:modified xsi:type="dcterms:W3CDTF">2025-08-26T14:53:51Z</dcterms:modified>
</cp:coreProperties>
</file>