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ptos"/>
      </a:defRPr>
    </a:lvl1pPr>
    <a:lvl2pPr indent="228600" latinLnBrk="0">
      <a:defRPr sz="1200">
        <a:latin typeface="+mj-lt"/>
        <a:ea typeface="+mj-ea"/>
        <a:cs typeface="+mj-cs"/>
        <a:sym typeface="Aptos"/>
      </a:defRPr>
    </a:lvl2pPr>
    <a:lvl3pPr indent="457200" latinLnBrk="0">
      <a:defRPr sz="1200">
        <a:latin typeface="+mj-lt"/>
        <a:ea typeface="+mj-ea"/>
        <a:cs typeface="+mj-cs"/>
        <a:sym typeface="Aptos"/>
      </a:defRPr>
    </a:lvl3pPr>
    <a:lvl4pPr indent="685800" latinLnBrk="0">
      <a:defRPr sz="1200">
        <a:latin typeface="+mj-lt"/>
        <a:ea typeface="+mj-ea"/>
        <a:cs typeface="+mj-cs"/>
        <a:sym typeface="Aptos"/>
      </a:defRPr>
    </a:lvl4pPr>
    <a:lvl5pPr indent="914400" latinLnBrk="0">
      <a:defRPr sz="1200">
        <a:latin typeface="+mj-lt"/>
        <a:ea typeface="+mj-ea"/>
        <a:cs typeface="+mj-cs"/>
        <a:sym typeface="Aptos"/>
      </a:defRPr>
    </a:lvl5pPr>
    <a:lvl6pPr indent="1143000" latinLnBrk="0">
      <a:defRPr sz="1200">
        <a:latin typeface="+mj-lt"/>
        <a:ea typeface="+mj-ea"/>
        <a:cs typeface="+mj-cs"/>
        <a:sym typeface="Aptos"/>
      </a:defRPr>
    </a:lvl6pPr>
    <a:lvl7pPr indent="1371600" latinLnBrk="0">
      <a:defRPr sz="1200">
        <a:latin typeface="+mj-lt"/>
        <a:ea typeface="+mj-ea"/>
        <a:cs typeface="+mj-cs"/>
        <a:sym typeface="Aptos"/>
      </a:defRPr>
    </a:lvl7pPr>
    <a:lvl8pPr indent="1600200" latinLnBrk="0">
      <a:defRPr sz="1200">
        <a:latin typeface="+mj-lt"/>
        <a:ea typeface="+mj-ea"/>
        <a:cs typeface="+mj-cs"/>
        <a:sym typeface="Aptos"/>
      </a:defRPr>
    </a:lvl8pPr>
    <a:lvl9pPr indent="1828800" latinLnBrk="0">
      <a:defRPr sz="1200">
        <a:latin typeface="+mj-lt"/>
        <a:ea typeface="+mj-ea"/>
        <a:cs typeface="+mj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19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2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26.png"/><Relationship Id="rId9" Type="http://schemas.openxmlformats.org/officeDocument/2006/relationships/image" Target="../media/image13.jpeg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2" Type="http://schemas.openxmlformats.org/officeDocument/2006/relationships/image" Target="../media/image14.jpeg"/><Relationship Id="rId13" Type="http://schemas.openxmlformats.org/officeDocument/2006/relationships/image" Target="../media/image29.png"/><Relationship Id="rId14" Type="http://schemas.openxmlformats.org/officeDocument/2006/relationships/image" Target="../media/image30.png"/><Relationship Id="rId15" Type="http://schemas.openxmlformats.org/officeDocument/2006/relationships/image" Target="../media/image15.jpeg"/><Relationship Id="rId16" Type="http://schemas.openxmlformats.org/officeDocument/2006/relationships/image" Target="../media/image3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1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3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7" Type="http://schemas.openxmlformats.org/officeDocument/2006/relationships/image" Target="../media/image7.png"/><Relationship Id="rId8" Type="http://schemas.openxmlformats.org/officeDocument/2006/relationships/image" Target="../media/image4.jpeg"/><Relationship Id="rId9" Type="http://schemas.openxmlformats.org/officeDocument/2006/relationships/image" Target="../media/image8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3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1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1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7.png"/><Relationship Id="rId9" Type="http://schemas.openxmlformats.org/officeDocument/2006/relationships/image" Target="../media/image4.jpeg"/><Relationship Id="rId10" Type="http://schemas.openxmlformats.org/officeDocument/2006/relationships/image" Target="../media/image40.png"/><Relationship Id="rId11" Type="http://schemas.openxmlformats.org/officeDocument/2006/relationships/image" Target="../media/image1.png"/><Relationship Id="rId12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1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Relationship Id="rId6" Type="http://schemas.openxmlformats.org/officeDocument/2006/relationships/image" Target="../media/image1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16.png"/><Relationship Id="rId6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14" descr="Picture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69027" y="-16020"/>
            <a:ext cx="7633406" cy="4613402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Google Shape;128;p16"/>
          <p:cNvSpPr/>
          <p:nvPr/>
        </p:nvSpPr>
        <p:spPr>
          <a:xfrm>
            <a:off x="-16177" y="-1"/>
            <a:ext cx="5607508" cy="6874018"/>
          </a:xfrm>
          <a:prstGeom prst="rect">
            <a:avLst/>
          </a:prstGeom>
          <a:solidFill>
            <a:srgbClr val="ADD141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</a:p>
        </p:txBody>
      </p:sp>
      <p:pic>
        <p:nvPicPr>
          <p:cNvPr id="96" name="Picture 20" descr="Picture 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748205" y="426705"/>
            <a:ext cx="9285270" cy="544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Content Placeholder 4" descr="Content Placeholder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41896" y="5166943"/>
            <a:ext cx="2748510" cy="1055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Picture 19" descr="Picture 1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1980" y="788638"/>
            <a:ext cx="5079119" cy="5079118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TextBox 6"/>
          <p:cNvSpPr txBox="1"/>
          <p:nvPr/>
        </p:nvSpPr>
        <p:spPr>
          <a:xfrm>
            <a:off x="45720" y="2436002"/>
            <a:ext cx="5497827" cy="181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>
                <a:solidFill>
                  <a:srgbClr val="00157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Appel a la Collaboration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000" y="20214"/>
            <a:ext cx="6079143" cy="4045164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Rectangle 26"/>
          <p:cNvSpPr/>
          <p:nvPr/>
        </p:nvSpPr>
        <p:spPr>
          <a:xfrm>
            <a:off x="-2" y="0"/>
            <a:ext cx="6096003" cy="6858000"/>
          </a:xfrm>
          <a:prstGeom prst="rect">
            <a:avLst/>
          </a:prstGeom>
          <a:solidFill>
            <a:srgbClr val="ADD14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5" name="TextBox 3"/>
          <p:cNvSpPr txBox="1"/>
          <p:nvPr/>
        </p:nvSpPr>
        <p:spPr>
          <a:xfrm>
            <a:off x="6600522" y="4297056"/>
            <a:ext cx="5365540" cy="2566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>
            <a:normAutofit fontScale="100000" lnSpcReduction="0"/>
          </a:bodyPr>
          <a:lstStyle/>
          <a:p>
            <a:pPr indent="141738" defTabSz="850391">
              <a:spcBef>
                <a:spcPts val="300"/>
              </a:spcBef>
              <a:defRPr sz="1767">
                <a:latin typeface="Arial"/>
                <a:ea typeface="Arial"/>
                <a:cs typeface="Arial"/>
                <a:sym typeface="Arial"/>
              </a:defRPr>
            </a:pPr>
            <a:r>
              <a:t>Les organisations qui fournissent des systèmes, des outils, des processus, du matériel, du mentorat, du coaching et de la formation sont invitées à collaborer à la mise en œuvre des plans visant à saturer la nation d'églises multiplicatrices et de communautés missionnaires. L'esprit de </a:t>
            </a:r>
            <a:r>
              <a:rPr b="1">
                <a:solidFill>
                  <a:srgbClr val="2D873C"/>
                </a:solidFill>
              </a:rPr>
              <a:t>Collaborer pour Saturer </a:t>
            </a:r>
            <a:r>
              <a:t>est inclusif et met l'accent sur la collaboration et l'action au niveau local.</a:t>
            </a:r>
          </a:p>
        </p:txBody>
      </p:sp>
      <p:sp>
        <p:nvSpPr>
          <p:cNvPr id="186" name="Google Shape;130;p16"/>
          <p:cNvSpPr txBox="1"/>
          <p:nvPr/>
        </p:nvSpPr>
        <p:spPr>
          <a:xfrm>
            <a:off x="30478" y="886448"/>
            <a:ext cx="6018184" cy="998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>
            <a:normAutofit fontScale="100000" lnSpcReduction="0"/>
          </a:bodyPr>
          <a:lstStyle>
            <a:lvl1pPr algn="ctr">
              <a:lnSpc>
                <a:spcPct val="90000"/>
              </a:lnSpc>
              <a:spcBef>
                <a:spcPts val="400"/>
              </a:spcBef>
              <a:defRPr b="1"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Une place pour chaque système favorisant la saturation</a:t>
            </a:r>
          </a:p>
        </p:txBody>
      </p:sp>
      <p:sp>
        <p:nvSpPr>
          <p:cNvPr id="187" name="TextBox 22"/>
          <p:cNvSpPr txBox="1"/>
          <p:nvPr/>
        </p:nvSpPr>
        <p:spPr>
          <a:xfrm>
            <a:off x="62577" y="417211"/>
            <a:ext cx="598770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Une table ronde de collaboration implique...</a:t>
            </a:r>
          </a:p>
        </p:txBody>
      </p:sp>
      <p:pic>
        <p:nvPicPr>
          <p:cNvPr id="18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0873" y="2108200"/>
            <a:ext cx="2032001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04005" y="1996638"/>
            <a:ext cx="2032001" cy="1981201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Oval 7"/>
          <p:cNvSpPr/>
          <p:nvPr/>
        </p:nvSpPr>
        <p:spPr>
          <a:xfrm>
            <a:off x="1034566" y="2108200"/>
            <a:ext cx="1749581" cy="1749581"/>
          </a:xfrm>
          <a:prstGeom prst="ellipse">
            <a:avLst/>
          </a:prstGeom>
          <a:ln w="1905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1" name="Oval 8"/>
          <p:cNvSpPr/>
          <p:nvPr/>
        </p:nvSpPr>
        <p:spPr>
          <a:xfrm>
            <a:off x="3118079" y="2114774"/>
            <a:ext cx="1749581" cy="1749582"/>
          </a:xfrm>
          <a:prstGeom prst="ellipse">
            <a:avLst/>
          </a:prstGeom>
          <a:ln w="1905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92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5404" y="3970366"/>
            <a:ext cx="2032001" cy="198120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Oval 11"/>
          <p:cNvSpPr/>
          <p:nvPr/>
        </p:nvSpPr>
        <p:spPr>
          <a:xfrm>
            <a:off x="1042083" y="4000679"/>
            <a:ext cx="1749581" cy="1749581"/>
          </a:xfrm>
          <a:prstGeom prst="ellipse">
            <a:avLst/>
          </a:prstGeom>
          <a:ln w="1905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94" name="Picture 5" descr="Picture 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79797" y="3858362"/>
            <a:ext cx="2032001" cy="1981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35950" y="-86499"/>
            <a:ext cx="7356051" cy="5517038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Rectangle 6"/>
          <p:cNvSpPr/>
          <p:nvPr/>
        </p:nvSpPr>
        <p:spPr>
          <a:xfrm>
            <a:off x="-2267" y="0"/>
            <a:ext cx="5167391" cy="6858000"/>
          </a:xfrm>
          <a:prstGeom prst="rect">
            <a:avLst/>
          </a:prstGeom>
          <a:solidFill>
            <a:srgbClr val="ADD14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8" name="TextBox 2"/>
          <p:cNvSpPr txBox="1"/>
          <p:nvPr/>
        </p:nvSpPr>
        <p:spPr>
          <a:xfrm>
            <a:off x="-2267" y="2556914"/>
            <a:ext cx="516512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algn="ctr" defTabSz="457200">
              <a:lnSpc>
                <a:spcPct val="120000"/>
              </a:lnSpc>
              <a:tabLst>
                <a:tab pos="457200" algn="l"/>
              </a:tabLst>
              <a:defRPr sz="2800">
                <a:solidFill>
                  <a:srgbClr val="00157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Table de travail </a:t>
            </a:r>
          </a:p>
          <a:p>
            <a:pPr marL="228600" algn="ctr" defTabSz="457200">
              <a:lnSpc>
                <a:spcPct val="120000"/>
              </a:lnSpc>
              <a:tabLst>
                <a:tab pos="457200" algn="l"/>
              </a:tabLst>
              <a:defRPr sz="2800">
                <a:solidFill>
                  <a:srgbClr val="00157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au Porto Rico</a:t>
            </a:r>
          </a:p>
        </p:txBody>
      </p:sp>
      <p:pic>
        <p:nvPicPr>
          <p:cNvPr id="199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33063" y="5594527"/>
            <a:ext cx="2337694" cy="8969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ectangle 6"/>
          <p:cNvSpPr/>
          <p:nvPr/>
        </p:nvSpPr>
        <p:spPr>
          <a:xfrm>
            <a:off x="-26980" y="0"/>
            <a:ext cx="5167391" cy="6858000"/>
          </a:xfrm>
          <a:prstGeom prst="rect">
            <a:avLst/>
          </a:prstGeom>
          <a:solidFill>
            <a:srgbClr val="ADD14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2" name="TextBox 2"/>
          <p:cNvSpPr txBox="1"/>
          <p:nvPr/>
        </p:nvSpPr>
        <p:spPr>
          <a:xfrm>
            <a:off x="0" y="2515620"/>
            <a:ext cx="5140412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algn="ctr" defTabSz="457200">
              <a:lnSpc>
                <a:spcPct val="120000"/>
              </a:lnSpc>
              <a:tabLst>
                <a:tab pos="457200" algn="l"/>
              </a:tabLst>
              <a:defRPr sz="2800">
                <a:solidFill>
                  <a:srgbClr val="00157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Table de travail à la  Dominican Republic</a:t>
            </a:r>
          </a:p>
        </p:txBody>
      </p:sp>
      <p:pic>
        <p:nvPicPr>
          <p:cNvPr id="20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7140" y="4939619"/>
            <a:ext cx="2337694" cy="896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40409" y="0"/>
            <a:ext cx="7051590" cy="39665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Rectangle 3"/>
          <p:cNvSpPr/>
          <p:nvPr/>
        </p:nvSpPr>
        <p:spPr>
          <a:xfrm>
            <a:off x="0" y="-32131"/>
            <a:ext cx="12192000" cy="1539655"/>
          </a:xfrm>
          <a:prstGeom prst="rect">
            <a:avLst/>
          </a:prstGeom>
          <a:solidFill>
            <a:srgbClr val="ADD14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07" name="Imagen 7" descr="Imagen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29518" y="3025349"/>
            <a:ext cx="1657297" cy="165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n 6" descr="Imagen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5662" y="3260874"/>
            <a:ext cx="1449856" cy="1186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n 8" descr="Imagen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46185" y="3140500"/>
            <a:ext cx="866515" cy="1361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95662" y="5316963"/>
            <a:ext cx="1053399" cy="868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n 9" descr="Imagen 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015122" y="3239503"/>
            <a:ext cx="1157703" cy="1157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n 10" descr="Imagen 1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53875" y="5256795"/>
            <a:ext cx="1400076" cy="1043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agen 11" descr="Imagen 1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738118" y="3239504"/>
            <a:ext cx="1157703" cy="1157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n 13" descr="Imagen 1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628560" y="5256795"/>
            <a:ext cx="1043033" cy="1043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n 5" descr="Imagen 5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642739" y="3340401"/>
            <a:ext cx="962132" cy="9559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Picture 18" descr="Picture 18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235224" y="1863399"/>
            <a:ext cx="2435626" cy="643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Picture 25" descr="Picture 25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292932" y="5316963"/>
            <a:ext cx="1826057" cy="1050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Picture 1" descr="Picture 1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898026" y="1661161"/>
            <a:ext cx="1430807" cy="861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Picture 2" descr="Picture 2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046804" y="1785509"/>
            <a:ext cx="2198761" cy="6569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Picture 4" descr="Picture 4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856632" y="5218038"/>
            <a:ext cx="962132" cy="1096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Picture 5" descr="Picture 5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8993713" y="1866498"/>
            <a:ext cx="2116791" cy="626003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TextBox 14"/>
          <p:cNvSpPr txBox="1"/>
          <p:nvPr/>
        </p:nvSpPr>
        <p:spPr>
          <a:xfrm>
            <a:off x="45719" y="328731"/>
            <a:ext cx="12100561" cy="868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2600">
                <a:solidFill>
                  <a:srgbClr val="00157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Un autre exemple :</a:t>
            </a:r>
          </a:p>
          <a:p>
            <a:pPr algn="ctr">
              <a:defRPr b="1" sz="2600">
                <a:solidFill>
                  <a:srgbClr val="00157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En Dominican Republic</a:t>
            </a:r>
            <a:r>
              <a:t>: plusieurs dénominations et réseaux </a:t>
            </a:r>
            <a:r>
              <a:rPr>
                <a:solidFill>
                  <a:srgbClr val="FFFFFF"/>
                </a:solidFill>
              </a:rPr>
              <a:t>– un objectif 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Rectangle 3"/>
          <p:cNvSpPr/>
          <p:nvPr/>
        </p:nvSpPr>
        <p:spPr>
          <a:xfrm>
            <a:off x="-4532" y="0"/>
            <a:ext cx="6098268" cy="6858000"/>
          </a:xfrm>
          <a:prstGeom prst="rect">
            <a:avLst/>
          </a:prstGeom>
          <a:solidFill>
            <a:srgbClr val="ADD14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25" name="Google Shape;95;p14"/>
          <p:cNvSpPr txBox="1"/>
          <p:nvPr/>
        </p:nvSpPr>
        <p:spPr>
          <a:xfrm>
            <a:off x="445750" y="1996035"/>
            <a:ext cx="5297404" cy="3953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2900" indent="-342900">
              <a:buClr>
                <a:srgbClr val="000000"/>
              </a:buClr>
              <a:buSzPct val="100000"/>
              <a:buFont typeface="Arial"/>
              <a:buChar char="•"/>
              <a:defRPr sz="2100">
                <a:latin typeface="Arial"/>
                <a:ea typeface="Arial"/>
                <a:cs typeface="Arial"/>
                <a:sym typeface="Arial"/>
              </a:defRPr>
            </a:pPr>
            <a:r>
              <a:t>2eme</a:t>
            </a:r>
            <a:r>
              <a:rPr baseline="30000"/>
              <a:t> </a:t>
            </a:r>
            <a:r>
              <a:t>Rassemblement de table-ronde </a:t>
            </a:r>
          </a:p>
          <a:p>
            <a:pPr marL="342900" indent="-342900">
              <a:buClr>
                <a:srgbClr val="000000"/>
              </a:buClr>
              <a:buSzPct val="100000"/>
              <a:buFont typeface="Arial"/>
              <a:buChar char="•"/>
              <a:defRPr sz="2100">
                <a:latin typeface="Arial"/>
                <a:ea typeface="Arial"/>
                <a:cs typeface="Arial"/>
                <a:sym typeface="Arial"/>
              </a:defRPr>
            </a:pPr>
          </a:p>
          <a:p>
            <a:pPr marL="342900" indent="-342900">
              <a:buClr>
                <a:srgbClr val="000000"/>
              </a:buClr>
              <a:buSzPct val="100000"/>
              <a:buFont typeface="Arial"/>
              <a:buChar char="•"/>
              <a:defRPr sz="2100">
                <a:latin typeface="Arial"/>
                <a:ea typeface="Arial"/>
                <a:cs typeface="Arial"/>
                <a:sym typeface="Arial"/>
              </a:defRPr>
            </a:pPr>
            <a:r>
              <a:t>78 responsables de different dénominations and ministères</a:t>
            </a:r>
          </a:p>
          <a:p>
            <a:pPr marL="342900" indent="-342900">
              <a:buClr>
                <a:srgbClr val="000000"/>
              </a:buClr>
              <a:buSzPct val="100000"/>
              <a:buFont typeface="Arial"/>
              <a:buChar char="•"/>
              <a:defRPr sz="2100">
                <a:latin typeface="Arial"/>
                <a:ea typeface="Arial"/>
                <a:cs typeface="Arial"/>
                <a:sym typeface="Arial"/>
              </a:defRPr>
            </a:pPr>
          </a:p>
          <a:p>
            <a:pPr marL="342900" indent="-342900">
              <a:buClr>
                <a:srgbClr val="000000"/>
              </a:buClr>
              <a:buSzPct val="100000"/>
              <a:buFont typeface="Arial"/>
              <a:buChar char="•"/>
              <a:defRPr sz="2100">
                <a:latin typeface="Arial"/>
                <a:ea typeface="Arial"/>
                <a:cs typeface="Arial"/>
                <a:sym typeface="Arial"/>
              </a:defRPr>
            </a:pPr>
            <a:r>
              <a:t>21 ministères/organisations représentés</a:t>
            </a:r>
          </a:p>
          <a:p>
            <a:pPr>
              <a:defRPr sz="2100">
                <a:latin typeface="Arial"/>
                <a:ea typeface="Arial"/>
                <a:cs typeface="Arial"/>
                <a:sym typeface="Arial"/>
              </a:defRPr>
            </a:pPr>
          </a:p>
          <a:p>
            <a:pPr marL="342900" indent="-342900">
              <a:buClr>
                <a:srgbClr val="000000"/>
              </a:buClr>
              <a:buSzPct val="100000"/>
              <a:buFont typeface="Arial"/>
              <a:buChar char="•"/>
              <a:defRPr sz="2100">
                <a:latin typeface="Arial"/>
                <a:ea typeface="Arial"/>
                <a:cs typeface="Arial"/>
                <a:sym typeface="Arial"/>
              </a:defRPr>
            </a:pPr>
            <a:r>
              <a:t>Chaque organisation a eu l'occasion de faire part de ses efforts et de ses stratégies.</a:t>
            </a:r>
          </a:p>
          <a:p>
            <a:pPr marL="342900" indent="-342900">
              <a:buClr>
                <a:srgbClr val="000000"/>
              </a:buClr>
              <a:buSzPct val="100000"/>
              <a:buFont typeface="Arial"/>
              <a:buChar char="•"/>
              <a:defRPr sz="2100">
                <a:latin typeface="Arial"/>
                <a:ea typeface="Arial"/>
                <a:cs typeface="Arial"/>
                <a:sym typeface="Arial"/>
              </a:defRPr>
            </a:pPr>
          </a:p>
          <a:p>
            <a:pPr marL="342900" indent="-342900">
              <a:buClr>
                <a:srgbClr val="000000"/>
              </a:buClr>
              <a:buSzPct val="100000"/>
              <a:buFont typeface="Arial"/>
              <a:buChar char="•"/>
              <a:defRPr sz="2100">
                <a:latin typeface="Arial"/>
                <a:ea typeface="Arial"/>
                <a:cs typeface="Arial"/>
                <a:sym typeface="Arial"/>
              </a:defRPr>
            </a:pPr>
            <a:r>
              <a:t>Chaque organisation a indiqué sur la carte où elle travaille.</a:t>
            </a:r>
          </a:p>
        </p:txBody>
      </p:sp>
      <p:pic>
        <p:nvPicPr>
          <p:cNvPr id="226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3735" y="0"/>
            <a:ext cx="6098265" cy="4573700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Google Shape;94;p14"/>
          <p:cNvSpPr txBox="1"/>
          <p:nvPr/>
        </p:nvSpPr>
        <p:spPr>
          <a:xfrm>
            <a:off x="729998" y="1269913"/>
            <a:ext cx="219894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defRPr sz="2400">
                <a:solidFill>
                  <a:srgbClr val="00157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Cambodge</a:t>
            </a:r>
          </a:p>
        </p:txBody>
      </p:sp>
      <p:pic>
        <p:nvPicPr>
          <p:cNvPr id="228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24971" y="5248573"/>
            <a:ext cx="2435794" cy="934553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TextBox 2"/>
          <p:cNvSpPr txBox="1"/>
          <p:nvPr/>
        </p:nvSpPr>
        <p:spPr>
          <a:xfrm>
            <a:off x="677207" y="662703"/>
            <a:ext cx="3691911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Autres examples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200">
        <p15:prstTrans prst="peelOff" invX="1"/>
      </p:transition>
    </mc:Choice>
    <mc:Choice xmlns:p14="http://schemas.microsoft.com/office/powerpoint/2010/main" Requires="p14">
      <p:transition spd="slow" advClick="1" p14:dur="1200">
        <p:peelOff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Rectangle 3"/>
          <p:cNvSpPr/>
          <p:nvPr/>
        </p:nvSpPr>
        <p:spPr>
          <a:xfrm>
            <a:off x="-2267" y="0"/>
            <a:ext cx="6098268" cy="6858000"/>
          </a:xfrm>
          <a:prstGeom prst="rect">
            <a:avLst/>
          </a:prstGeom>
          <a:solidFill>
            <a:srgbClr val="ADD14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2" name="Google Shape;94;p14"/>
          <p:cNvSpPr txBox="1"/>
          <p:nvPr/>
        </p:nvSpPr>
        <p:spPr>
          <a:xfrm>
            <a:off x="-2267" y="3047862"/>
            <a:ext cx="312626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90000"/>
              </a:lnSpc>
              <a:defRPr sz="2800">
                <a:solidFill>
                  <a:srgbClr val="00157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Cambodge</a:t>
            </a:r>
          </a:p>
        </p:txBody>
      </p:sp>
      <p:pic>
        <p:nvPicPr>
          <p:cNvPr id="23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6258" y="0"/>
            <a:ext cx="9161766" cy="68713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200">
        <p15:prstTrans prst="peelOff" invX="1"/>
      </p:transition>
    </mc:Choice>
    <mc:Choice xmlns:p14="http://schemas.microsoft.com/office/powerpoint/2010/main" Requires="p14">
      <p:transition spd="slow" advClick="1" p14:dur="1200">
        <p:peelOff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Rectangle 3"/>
          <p:cNvSpPr/>
          <p:nvPr/>
        </p:nvSpPr>
        <p:spPr>
          <a:xfrm>
            <a:off x="-2267" y="6661"/>
            <a:ext cx="12194268" cy="6858001"/>
          </a:xfrm>
          <a:prstGeom prst="rect">
            <a:avLst/>
          </a:prstGeom>
          <a:solidFill>
            <a:srgbClr val="ADD14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6" name="Google Shape;94;p14"/>
          <p:cNvSpPr txBox="1"/>
          <p:nvPr/>
        </p:nvSpPr>
        <p:spPr>
          <a:xfrm>
            <a:off x="7085404" y="893694"/>
            <a:ext cx="2681967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90000"/>
              </a:lnSpc>
              <a:defRPr sz="2800">
                <a:solidFill>
                  <a:srgbClr val="00157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Tanzanie</a:t>
            </a:r>
          </a:p>
        </p:txBody>
      </p:sp>
      <p:pic>
        <p:nvPicPr>
          <p:cNvPr id="23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99903" y="1937500"/>
            <a:ext cx="8192097" cy="49205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Oval 5"/>
          <p:cNvSpPr/>
          <p:nvPr/>
        </p:nvSpPr>
        <p:spPr>
          <a:xfrm>
            <a:off x="158496" y="237686"/>
            <a:ext cx="5648330" cy="564833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39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9628" y="310841"/>
            <a:ext cx="5474044" cy="54740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94;p14"/>
          <p:cNvSpPr txBox="1"/>
          <p:nvPr/>
        </p:nvSpPr>
        <p:spPr>
          <a:xfrm>
            <a:off x="-2267" y="3047862"/>
            <a:ext cx="376674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90000"/>
              </a:lnSpc>
              <a:defRPr sz="2800">
                <a:solidFill>
                  <a:srgbClr val="00157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Tanzania</a:t>
            </a:r>
          </a:p>
        </p:txBody>
      </p:sp>
      <p:pic>
        <p:nvPicPr>
          <p:cNvPr id="242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0"/>
            <a:ext cx="12843221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200">
        <p15:prstTrans prst="peelOff" invX="1"/>
      </p:transition>
    </mc:Choice>
    <mc:Choice xmlns:p14="http://schemas.microsoft.com/office/powerpoint/2010/main" Requires="p14">
      <p:transition spd="slow" advClick="1" p14:dur="1200">
        <p:peelOff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"/>
          <p:cNvSpPr/>
          <p:nvPr/>
        </p:nvSpPr>
        <p:spPr>
          <a:xfrm>
            <a:off x="-26979" y="0"/>
            <a:ext cx="12218979" cy="6858000"/>
          </a:xfrm>
          <a:prstGeom prst="rect">
            <a:avLst/>
          </a:prstGeom>
          <a:solidFill>
            <a:srgbClr val="ADD14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5" name="TextBox 1"/>
          <p:cNvSpPr txBox="1"/>
          <p:nvPr/>
        </p:nvSpPr>
        <p:spPr>
          <a:xfrm>
            <a:off x="819911" y="1748582"/>
            <a:ext cx="10552177" cy="352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2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Notre objectif spécifique : </a:t>
            </a:r>
          </a:p>
          <a:p>
            <a:pPr algn="ctr">
              <a:defRPr sz="3200">
                <a:solidFill>
                  <a:srgbClr val="00157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</a:p>
          <a:p>
            <a:pPr algn="ctr">
              <a:defRPr sz="3200">
                <a:solidFill>
                  <a:srgbClr val="00157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Établir une table ronde efficace sur la formation de disciples et l'implantation d'églises dans chaque pays, soutenue par des réunions régionales de collaboration.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Rectangle 10"/>
          <p:cNvSpPr/>
          <p:nvPr/>
        </p:nvSpPr>
        <p:spPr>
          <a:xfrm>
            <a:off x="5994400" y="2888343"/>
            <a:ext cx="6197600" cy="478972"/>
          </a:xfrm>
          <a:prstGeom prst="rect">
            <a:avLst/>
          </a:prstGeom>
          <a:solidFill>
            <a:srgbClr val="ADD14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8" name="Rectangle 5"/>
          <p:cNvSpPr/>
          <p:nvPr/>
        </p:nvSpPr>
        <p:spPr>
          <a:xfrm>
            <a:off x="-2268" y="0"/>
            <a:ext cx="6098268" cy="6858000"/>
          </a:xfrm>
          <a:prstGeom prst="rect">
            <a:avLst/>
          </a:prstGeom>
          <a:solidFill>
            <a:srgbClr val="ADD14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9" name="Content Placeholder 2"/>
          <p:cNvSpPr txBox="1"/>
          <p:nvPr/>
        </p:nvSpPr>
        <p:spPr>
          <a:xfrm>
            <a:off x="6825068" y="795565"/>
            <a:ext cx="4729218" cy="5647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defTabSz="804672">
              <a:lnSpc>
                <a:spcPct val="96000"/>
              </a:lnSpc>
              <a:spcBef>
                <a:spcPts val="800"/>
              </a:spcBef>
              <a:defRPr sz="2464">
                <a:latin typeface="Arial"/>
                <a:ea typeface="Arial"/>
                <a:cs typeface="Arial"/>
                <a:sym typeface="Arial"/>
              </a:defRPr>
            </a:pPr>
            <a:r>
              <a:t>Une invitation à </a:t>
            </a:r>
          </a:p>
          <a:p>
            <a:pPr defTabSz="804672">
              <a:lnSpc>
                <a:spcPct val="96000"/>
              </a:lnSpc>
              <a:spcBef>
                <a:spcPts val="800"/>
              </a:spcBef>
              <a:defRPr sz="2464">
                <a:latin typeface="Arial"/>
                <a:ea typeface="Arial"/>
                <a:cs typeface="Arial"/>
                <a:sym typeface="Arial"/>
              </a:defRPr>
            </a:pPr>
            <a:r>
              <a:rPr b="1">
                <a:solidFill>
                  <a:srgbClr val="2D873C"/>
                </a:solidFill>
              </a:rPr>
              <a:t>collaborer pour saturer </a:t>
            </a:r>
            <a:endParaRPr b="1">
              <a:solidFill>
                <a:srgbClr val="2D873C"/>
              </a:solidFill>
            </a:endParaRPr>
          </a:p>
          <a:p>
            <a:pPr defTabSz="804672">
              <a:lnSpc>
                <a:spcPct val="96000"/>
              </a:lnSpc>
              <a:spcBef>
                <a:spcPts val="800"/>
              </a:spcBef>
              <a:defRPr sz="2464">
                <a:latin typeface="Arial"/>
                <a:ea typeface="Arial"/>
                <a:cs typeface="Arial"/>
                <a:sym typeface="Arial"/>
              </a:defRPr>
            </a:pPr>
            <a:r>
              <a:t>les nations avec des églises qui font des disciples est disponible sur la page d'accueil du site </a:t>
            </a:r>
          </a:p>
          <a:p>
            <a:pPr defTabSz="804672">
              <a:lnSpc>
                <a:spcPct val="96000"/>
              </a:lnSpc>
              <a:spcBef>
                <a:spcPts val="800"/>
              </a:spcBef>
              <a:defRPr sz="2464"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collaborate2saturate.org </a:t>
            </a:r>
            <a:endParaRPr b="1"/>
          </a:p>
          <a:p>
            <a:pPr defTabSz="804672">
              <a:lnSpc>
                <a:spcPct val="96000"/>
              </a:lnSpc>
              <a:spcBef>
                <a:spcPts val="800"/>
              </a:spcBef>
              <a:defRPr sz="2464">
                <a:latin typeface="Arial"/>
                <a:ea typeface="Arial"/>
                <a:cs typeface="Arial"/>
                <a:sym typeface="Arial"/>
              </a:defRPr>
            </a:pPr>
            <a:r>
              <a:t>accompagnée d'une présentation PowerPoint. Ce document d'une page fournit un accord général qui peut être signé par ceux qui souhaitent collaborer ensemble.</a:t>
            </a:r>
            <a:endParaRPr sz="616"/>
          </a:p>
          <a:p>
            <a:pPr defTabSz="804672">
              <a:lnSpc>
                <a:spcPct val="72000"/>
              </a:lnSpc>
              <a:spcBef>
                <a:spcPts val="800"/>
              </a:spcBef>
              <a:defRPr sz="2112">
                <a:solidFill>
                  <a:schemeClr val="accent1"/>
                </a:solidFill>
              </a:defRPr>
            </a:pPr>
          </a:p>
          <a:p>
            <a:pPr defTabSz="804672">
              <a:lnSpc>
                <a:spcPct val="72000"/>
              </a:lnSpc>
              <a:spcBef>
                <a:spcPts val="800"/>
              </a:spcBef>
              <a:defRPr sz="1760"/>
            </a:pPr>
          </a:p>
        </p:txBody>
      </p:sp>
      <p:grpSp>
        <p:nvGrpSpPr>
          <p:cNvPr id="252" name="Picture 8"/>
          <p:cNvGrpSpPr/>
          <p:nvPr/>
        </p:nvGrpSpPr>
        <p:grpSpPr>
          <a:xfrm>
            <a:off x="486771" y="209423"/>
            <a:ext cx="5005574" cy="6477800"/>
            <a:chOff x="0" y="0"/>
            <a:chExt cx="5005572" cy="6477798"/>
          </a:xfrm>
        </p:grpSpPr>
        <p:sp>
          <p:nvSpPr>
            <p:cNvPr id="250" name="Rectangle"/>
            <p:cNvSpPr/>
            <p:nvPr/>
          </p:nvSpPr>
          <p:spPr>
            <a:xfrm>
              <a:off x="0" y="0"/>
              <a:ext cx="5005573" cy="647779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51" name="image53.tif" descr="image53.ti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005573" cy="6477799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</p:pic>
      </p:grpSp>
      <p:pic>
        <p:nvPicPr>
          <p:cNvPr id="253" name="C2S-covenant FR.pdf" descr="C2S-covenant FR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875" y="-122295"/>
            <a:ext cx="5299365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>
            <a:alpha val="15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18"/>
          <p:cNvSpPr/>
          <p:nvPr/>
        </p:nvSpPr>
        <p:spPr>
          <a:xfrm>
            <a:off x="6095998" y="8025"/>
            <a:ext cx="6096002" cy="4294911"/>
          </a:xfrm>
          <a:prstGeom prst="rect">
            <a:avLst/>
          </a:prstGeom>
          <a:solidFill>
            <a:srgbClr val="ADD141">
              <a:alpha val="10435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2" name="Rectangle 15"/>
          <p:cNvSpPr/>
          <p:nvPr/>
        </p:nvSpPr>
        <p:spPr>
          <a:xfrm>
            <a:off x="-5437" y="-1"/>
            <a:ext cx="6096003" cy="4294911"/>
          </a:xfrm>
          <a:prstGeom prst="rect">
            <a:avLst/>
          </a:prstGeom>
          <a:solidFill>
            <a:srgbClr val="ADD14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3" name="Title 1"/>
          <p:cNvSpPr txBox="1"/>
          <p:nvPr/>
        </p:nvSpPr>
        <p:spPr>
          <a:xfrm>
            <a:off x="45719" y="2155481"/>
            <a:ext cx="6009998" cy="66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90000"/>
              </a:lnSpc>
              <a:defRPr sz="3200">
                <a:solidFill>
                  <a:srgbClr val="00157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Vous êtes invite a </a:t>
            </a:r>
          </a:p>
        </p:txBody>
      </p:sp>
      <p:pic>
        <p:nvPicPr>
          <p:cNvPr id="10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2478" y="5337907"/>
            <a:ext cx="1084374" cy="4904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49863" y="4989862"/>
            <a:ext cx="1401267" cy="897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17222" y="5333979"/>
            <a:ext cx="1510042" cy="481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11528" y="5275948"/>
            <a:ext cx="1296664" cy="648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Picture 17" descr="Picture 1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8928" y="5246468"/>
            <a:ext cx="1043542" cy="818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Picture 19" descr="Picture 1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340322" y="5327327"/>
            <a:ext cx="1249967" cy="505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Picture 21" descr="Picture 2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822498" y="5291158"/>
            <a:ext cx="1808671" cy="534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Picture 7" descr="Picture 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854065" y="1416376"/>
            <a:ext cx="4282712" cy="16444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Rectangle 3"/>
          <p:cNvSpPr/>
          <p:nvPr/>
        </p:nvSpPr>
        <p:spPr>
          <a:xfrm>
            <a:off x="0" y="17"/>
            <a:ext cx="12192000" cy="3306655"/>
          </a:xfrm>
          <a:prstGeom prst="rect">
            <a:avLst/>
          </a:prstGeom>
          <a:solidFill>
            <a:srgbClr val="ADD14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6" name="Title 1"/>
          <p:cNvSpPr txBox="1"/>
          <p:nvPr>
            <p:ph type="title"/>
          </p:nvPr>
        </p:nvSpPr>
        <p:spPr>
          <a:xfrm>
            <a:off x="326571" y="348191"/>
            <a:ext cx="11625944" cy="2676962"/>
          </a:xfrm>
          <a:prstGeom prst="rect">
            <a:avLst/>
          </a:prstGeom>
        </p:spPr>
        <p:txBody>
          <a:bodyPr/>
          <a:lstStyle/>
          <a:p>
            <a:pPr algn="ctr" defTabSz="777240">
              <a:defRPr sz="2295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Collaborer pour saturer nous invite </a:t>
            </a:r>
          </a:p>
          <a:p>
            <a:pPr algn="ctr" defTabSz="777240">
              <a:defRPr sz="2295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a travailler et prier pour …</a:t>
            </a:r>
            <a:br/>
            <a:br/>
            <a:br/>
            <a:br/>
            <a:r>
              <a:rPr>
                <a:solidFill>
                  <a:srgbClr val="000000"/>
                </a:solidFill>
              </a:rPr>
              <a:t>La progression</a:t>
            </a:r>
            <a:br>
              <a:rPr>
                <a:solidFill>
                  <a:srgbClr val="000000"/>
                </a:solidFill>
              </a:rPr>
            </a:br>
            <a:r>
              <a: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ce titre, l'amélioration de la santé aux quatre stades de la collaboration</a:t>
            </a:r>
          </a:p>
        </p:txBody>
      </p:sp>
      <p:sp>
        <p:nvSpPr>
          <p:cNvPr id="257" name="Rectangle 1"/>
          <p:cNvSpPr txBox="1"/>
          <p:nvPr/>
        </p:nvSpPr>
        <p:spPr>
          <a:xfrm>
            <a:off x="12396613" y="1661227"/>
            <a:ext cx="127001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br/>
          </a:p>
        </p:txBody>
      </p:sp>
      <p:graphicFrame>
        <p:nvGraphicFramePr>
          <p:cNvPr id="258" name="Table 2"/>
          <p:cNvGraphicFramePr/>
          <p:nvPr/>
        </p:nvGraphicFramePr>
        <p:xfrm>
          <a:off x="1265424" y="3551328"/>
          <a:ext cx="9447605" cy="295848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50499"/>
                <a:gridCol w="1854470"/>
                <a:gridCol w="2175220"/>
                <a:gridCol w="2467415"/>
              </a:tblGrid>
              <a:tr h="201819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Equipe de Leadership
/Catalysts</a:t>
                      </a:r>
                    </a:p>
                  </a:txBody>
                  <a:tcPr marL="7620" marR="7620" marT="7620" marB="7620" anchor="ctr" anchorCtr="0" horzOverflow="overflow"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Information Stratégique</a:t>
                      </a:r>
                    </a:p>
                  </a:txBody>
                  <a:tcPr marL="7620" marR="7620" marT="7620" marB="7620" anchor="ctr" anchorCtr="0" horzOverflow="overflow"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Les rassemblements nationaux
</a:t>
                      </a:r>
                    </a:p>
                  </a:txBody>
                  <a:tcPr marL="7620" marR="7620" marT="7620" marB="7620" anchor="ctr" anchorCtr="0" horzOverflow="overflow"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Systems
outils/Formations</a:t>
                      </a:r>
                    </a:p>
                  </a:txBody>
                  <a:tcPr marL="7620" marR="7620" marT="7620" marB="7620" anchor="ctr" anchorCtr="0" horzOverflow="overflow">
                    <a:solidFill>
                      <a:srgbClr val="E8EBF5"/>
                    </a:solidFill>
                  </a:tcPr>
                </a:tc>
              </a:tr>
              <a:tr h="47014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100"/>
                        <a:t> </a:t>
                      </a:r>
                    </a:p>
                  </a:txBody>
                  <a:tcPr marL="7620" marR="7620" marT="7620" marB="7620" anchor="b" anchorCtr="0" horzOverflow="overflow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100"/>
                        <a:t> </a:t>
                      </a:r>
                    </a:p>
                  </a:txBody>
                  <a:tcPr marL="7620" marR="7620" marT="7620" marB="7620" anchor="b" anchorCtr="0" horzOverflow="overflow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100"/>
                        <a:t> </a:t>
                      </a:r>
                    </a:p>
                  </a:txBody>
                  <a:tcPr marL="7620" marR="7620" marT="7620" marB="7620" anchor="b" anchorCtr="0" horzOverflow="overflow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100"/>
                        <a:t> </a:t>
                      </a:r>
                    </a:p>
                  </a:txBody>
                  <a:tcPr marL="7620" marR="7620" marT="7620" marB="7620" anchor="b" anchorCtr="0" horzOverflow="overflow">
                    <a:solidFill>
                      <a:srgbClr val="FFFF00"/>
                    </a:solidFill>
                  </a:tcPr>
                </a:tc>
              </a:tr>
              <a:tr h="47014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100"/>
                        <a:t> </a:t>
                      </a:r>
                    </a:p>
                  </a:txBody>
                  <a:tcPr marL="7620" marR="7620" marT="7620" marB="7620" anchor="b" anchorCtr="0" horzOverflow="overflow"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100"/>
                        <a:t> </a:t>
                      </a:r>
                    </a:p>
                  </a:txBody>
                  <a:tcPr marL="7620" marR="7620" marT="7620" marB="7620" anchor="b" anchorCtr="0" horzOverflow="overflow"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100"/>
                        <a:t> </a:t>
                      </a:r>
                    </a:p>
                  </a:txBody>
                  <a:tcPr marL="7620" marR="7620" marT="7620" marB="7620" anchor="b" anchorCtr="0" horzOverflow="overflow"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100"/>
                        <a:t> </a:t>
                      </a:r>
                    </a:p>
                  </a:txBody>
                  <a:tcPr marL="7620" marR="7620" marT="7620" marB="7620" anchor="b" anchorCtr="0" horzOverflow="overflow">
                    <a:solidFill>
                      <a:srgbClr val="E8EBF5"/>
                    </a:solidFill>
                  </a:tcPr>
                </a:tc>
              </a:tr>
            </a:tbl>
          </a:graphicData>
        </a:graphic>
      </p:graphicFrame>
      <p:sp>
        <p:nvSpPr>
          <p:cNvPr id="259" name="Oval 4"/>
          <p:cNvSpPr/>
          <p:nvPr/>
        </p:nvSpPr>
        <p:spPr>
          <a:xfrm>
            <a:off x="5649193" y="1248136"/>
            <a:ext cx="867637" cy="86763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</a:p>
        </p:txBody>
      </p:sp>
      <p:sp>
        <p:nvSpPr>
          <p:cNvPr id="260" name="TextBox 5"/>
          <p:cNvSpPr txBox="1"/>
          <p:nvPr/>
        </p:nvSpPr>
        <p:spPr>
          <a:xfrm>
            <a:off x="5705635" y="1363506"/>
            <a:ext cx="776196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2D873C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tangle 3"/>
          <p:cNvSpPr/>
          <p:nvPr/>
        </p:nvSpPr>
        <p:spPr>
          <a:xfrm>
            <a:off x="-2268" y="0"/>
            <a:ext cx="6098268" cy="6858000"/>
          </a:xfrm>
          <a:prstGeom prst="rect">
            <a:avLst/>
          </a:prstGeom>
          <a:solidFill>
            <a:srgbClr val="ADD14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3" name="TextBox 4"/>
          <p:cNvSpPr txBox="1"/>
          <p:nvPr/>
        </p:nvSpPr>
        <p:spPr>
          <a:xfrm>
            <a:off x="45719" y="2586446"/>
            <a:ext cx="6004560" cy="161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8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La multiplication des églises et la formation de disciples </a:t>
            </a:r>
            <a:r>
              <a:rPr>
                <a:solidFill>
                  <a:srgbClr val="FFFFFF"/>
                </a:solidFill>
              </a:rPr>
              <a:t>dans mon pays</a:t>
            </a:r>
          </a:p>
        </p:txBody>
      </p:sp>
      <p:pic>
        <p:nvPicPr>
          <p:cNvPr id="264" name="page 21.pdf" descr="page 2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1594" y="-247573"/>
            <a:ext cx="4849279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Rectangle 1"/>
          <p:cNvSpPr/>
          <p:nvPr/>
        </p:nvSpPr>
        <p:spPr>
          <a:xfrm>
            <a:off x="-2268" y="0"/>
            <a:ext cx="6098268" cy="6858000"/>
          </a:xfrm>
          <a:prstGeom prst="rect">
            <a:avLst/>
          </a:prstGeom>
          <a:solidFill>
            <a:srgbClr val="ADD14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6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89452" y="5634680"/>
            <a:ext cx="2232661" cy="85661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Rectangle 1"/>
          <p:cNvSpPr txBox="1"/>
          <p:nvPr/>
        </p:nvSpPr>
        <p:spPr>
          <a:xfrm>
            <a:off x="12396613" y="1661227"/>
            <a:ext cx="127001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br/>
          </a:p>
        </p:txBody>
      </p:sp>
      <p:sp>
        <p:nvSpPr>
          <p:cNvPr id="269" name="Title 1"/>
          <p:cNvSpPr txBox="1"/>
          <p:nvPr>
            <p:ph type="title"/>
          </p:nvPr>
        </p:nvSpPr>
        <p:spPr>
          <a:xfrm>
            <a:off x="344867" y="567001"/>
            <a:ext cx="5472257" cy="5924296"/>
          </a:xfrm>
          <a:prstGeom prst="rect">
            <a:avLst/>
          </a:prstGeom>
        </p:spPr>
        <p:txBody>
          <a:bodyPr/>
          <a:lstStyle/>
          <a:p>
            <a:pPr algn="ctr">
              <a:defRPr sz="27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Collaborer pour saturer </a:t>
            </a:r>
          </a:p>
          <a:p>
            <a:pPr algn="ctr">
              <a:defRPr sz="27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nous invite </a:t>
            </a:r>
          </a:p>
          <a:p>
            <a:pPr algn="ctr">
              <a:defRPr sz="27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a travailler et prier pour …</a:t>
            </a:r>
            <a:br/>
            <a:br/>
            <a:br/>
            <a:br/>
            <a:r>
              <a:rPr>
                <a:solidFill>
                  <a:srgbClr val="000000"/>
                </a:solidFill>
              </a:rPr>
              <a:t>Une collaboration saine et efficace dans les 200 pays.</a:t>
            </a:r>
          </a:p>
        </p:txBody>
      </p:sp>
      <p:pic>
        <p:nvPicPr>
          <p:cNvPr id="270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83055" y="12206"/>
            <a:ext cx="6098267" cy="3213951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TextBox 4"/>
          <p:cNvSpPr txBox="1"/>
          <p:nvPr/>
        </p:nvSpPr>
        <p:spPr>
          <a:xfrm>
            <a:off x="6710729" y="3557983"/>
            <a:ext cx="4990107" cy="206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Les responsables d'église de chaque pays sont passionnément actifs dans la collaboration pour une multiplication efficace des églises « afin que tous sachent », en réponse à la prière de Jésus dans Jean 17.</a:t>
            </a:r>
          </a:p>
        </p:txBody>
      </p:sp>
      <p:grpSp>
        <p:nvGrpSpPr>
          <p:cNvPr id="274" name="Group 10"/>
          <p:cNvGrpSpPr/>
          <p:nvPr/>
        </p:nvGrpSpPr>
        <p:grpSpPr>
          <a:xfrm>
            <a:off x="2641817" y="2661512"/>
            <a:ext cx="867637" cy="867637"/>
            <a:chOff x="0" y="0"/>
            <a:chExt cx="867635" cy="867635"/>
          </a:xfrm>
        </p:grpSpPr>
        <p:sp>
          <p:nvSpPr>
            <p:cNvPr id="272" name="Oval 8"/>
            <p:cNvSpPr/>
            <p:nvPr/>
          </p:nvSpPr>
          <p:spPr>
            <a:xfrm>
              <a:off x="0" y="0"/>
              <a:ext cx="867636" cy="86763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defRPr>
              </a:pPr>
            </a:p>
          </p:txBody>
        </p:sp>
        <p:sp>
          <p:nvSpPr>
            <p:cNvPr id="273" name="TextBox 9"/>
            <p:cNvSpPr txBox="1"/>
            <p:nvPr/>
          </p:nvSpPr>
          <p:spPr>
            <a:xfrm>
              <a:off x="56440" y="115368"/>
              <a:ext cx="776196" cy="739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3600">
                  <a:solidFill>
                    <a:srgbClr val="2D873C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/>
              <a:r>
                <a:t>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Rectangle 4"/>
          <p:cNvSpPr/>
          <p:nvPr/>
        </p:nvSpPr>
        <p:spPr>
          <a:xfrm>
            <a:off x="-7831" y="0"/>
            <a:ext cx="6098268" cy="6858000"/>
          </a:xfrm>
          <a:prstGeom prst="rect">
            <a:avLst/>
          </a:prstGeom>
          <a:solidFill>
            <a:srgbClr val="ADD14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7" name="Rectangle 1"/>
          <p:cNvSpPr txBox="1"/>
          <p:nvPr/>
        </p:nvSpPr>
        <p:spPr>
          <a:xfrm>
            <a:off x="12396613" y="1661227"/>
            <a:ext cx="127001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br/>
          </a:p>
        </p:txBody>
      </p:sp>
      <p:sp>
        <p:nvSpPr>
          <p:cNvPr id="278" name="Title 1"/>
          <p:cNvSpPr txBox="1"/>
          <p:nvPr>
            <p:ph type="title"/>
          </p:nvPr>
        </p:nvSpPr>
        <p:spPr>
          <a:xfrm>
            <a:off x="353618" y="642936"/>
            <a:ext cx="5548141" cy="5572128"/>
          </a:xfrm>
          <a:prstGeom prst="rect">
            <a:avLst/>
          </a:prstGeom>
        </p:spPr>
        <p:txBody>
          <a:bodyPr/>
          <a:lstStyle/>
          <a:p>
            <a:pPr algn="ctr" defTabSz="813816">
              <a:defRPr sz="2403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Collaborer pour saturer </a:t>
            </a:r>
          </a:p>
          <a:p>
            <a:pPr algn="ctr" defTabSz="813816">
              <a:defRPr sz="2403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nous invite </a:t>
            </a:r>
          </a:p>
          <a:p>
            <a:pPr algn="ctr" defTabSz="813816">
              <a:defRPr sz="2403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a travailler et prier pour …</a:t>
            </a:r>
            <a:br/>
            <a:br/>
            <a:br/>
            <a:br/>
            <a:br/>
            <a:r>
              <a:rPr>
                <a:solidFill>
                  <a:srgbClr val="000000"/>
                </a:solidFill>
              </a:rPr>
              <a:t>Des réseaux de soutien régionaux</a:t>
            </a:r>
            <a:br>
              <a:rPr>
                <a:solidFill>
                  <a:srgbClr val="000000"/>
                </a:solidFill>
              </a:rPr>
            </a:br>
            <a:r>
              <a: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pour l'apprentissage partagé et l'encouragement.</a:t>
            </a:r>
            <a:br>
              <a: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Prochaine communauté mondiale d'apprentissage :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813816">
              <a:defRPr sz="2403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 Octobre</a:t>
            </a:r>
          </a:p>
        </p:txBody>
      </p:sp>
      <p:pic>
        <p:nvPicPr>
          <p:cNvPr id="27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79112" y="1124468"/>
            <a:ext cx="5694428" cy="3744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89452" y="5634680"/>
            <a:ext cx="2232661" cy="8566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3" name="Group 8"/>
          <p:cNvGrpSpPr/>
          <p:nvPr/>
        </p:nvGrpSpPr>
        <p:grpSpPr>
          <a:xfrm>
            <a:off x="2688511" y="2428737"/>
            <a:ext cx="867637" cy="867637"/>
            <a:chOff x="0" y="0"/>
            <a:chExt cx="867635" cy="867635"/>
          </a:xfrm>
        </p:grpSpPr>
        <p:sp>
          <p:nvSpPr>
            <p:cNvPr id="281" name="Oval 7"/>
            <p:cNvSpPr/>
            <p:nvPr/>
          </p:nvSpPr>
          <p:spPr>
            <a:xfrm>
              <a:off x="0" y="0"/>
              <a:ext cx="867636" cy="86763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defRPr>
              </a:pPr>
            </a:p>
          </p:txBody>
        </p:sp>
        <p:sp>
          <p:nvSpPr>
            <p:cNvPr id="282" name="TextBox 5"/>
            <p:cNvSpPr txBox="1"/>
            <p:nvPr/>
          </p:nvSpPr>
          <p:spPr>
            <a:xfrm>
              <a:off x="56440" y="115368"/>
              <a:ext cx="776196" cy="739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3600">
                  <a:solidFill>
                    <a:srgbClr val="2D873C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/>
              <a:r>
                <a:t>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ectangle 1"/>
          <p:cNvSpPr/>
          <p:nvPr/>
        </p:nvSpPr>
        <p:spPr>
          <a:xfrm>
            <a:off x="-1" y="0"/>
            <a:ext cx="6098268" cy="6858000"/>
          </a:xfrm>
          <a:prstGeom prst="rect">
            <a:avLst/>
          </a:prstGeom>
          <a:solidFill>
            <a:srgbClr val="ADD14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86" name="Rectangle 1"/>
          <p:cNvSpPr txBox="1"/>
          <p:nvPr/>
        </p:nvSpPr>
        <p:spPr>
          <a:xfrm>
            <a:off x="12396613" y="1661227"/>
            <a:ext cx="127001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br/>
          </a:p>
        </p:txBody>
      </p:sp>
      <p:sp>
        <p:nvSpPr>
          <p:cNvPr id="287" name="Title 1"/>
          <p:cNvSpPr txBox="1"/>
          <p:nvPr>
            <p:ph type="title"/>
          </p:nvPr>
        </p:nvSpPr>
        <p:spPr>
          <a:xfrm>
            <a:off x="-37109" y="946062"/>
            <a:ext cx="6130845" cy="1685927"/>
          </a:xfrm>
          <a:prstGeom prst="rect">
            <a:avLst/>
          </a:prstGeom>
        </p:spPr>
        <p:txBody>
          <a:bodyPr/>
          <a:lstStyle/>
          <a:p>
            <a:pPr algn="ctr">
              <a:defRPr sz="3200">
                <a:solidFill>
                  <a:srgbClr val="00157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La mesure: </a:t>
            </a:r>
            <a:br/>
            <a:r>
              <a:rPr b="1" sz="2800">
                <a:latin typeface="Arial"/>
                <a:ea typeface="Arial"/>
                <a:cs typeface="Arial"/>
                <a:sym typeface="Arial"/>
              </a:rPr>
              <a:t>Comment saurons-nous ce que nous faisons ?</a:t>
            </a:r>
          </a:p>
        </p:txBody>
      </p:sp>
      <p:sp>
        <p:nvSpPr>
          <p:cNvPr id="288" name="Content Placeholder 2"/>
          <p:cNvSpPr txBox="1"/>
          <p:nvPr>
            <p:ph type="body" sz="quarter" idx="1"/>
          </p:nvPr>
        </p:nvSpPr>
        <p:spPr>
          <a:xfrm>
            <a:off x="347967" y="2864064"/>
            <a:ext cx="5745769" cy="2723895"/>
          </a:xfrm>
          <a:prstGeom prst="rect">
            <a:avLst/>
          </a:prstGeom>
        </p:spPr>
        <p:txBody>
          <a:bodyPr/>
          <a:lstStyle/>
          <a:p>
            <a:pPr marL="0" indent="0" defTabSz="896111">
              <a:spcBef>
                <a:spcPts val="900"/>
              </a:spcBef>
              <a:buSzTx/>
              <a:buNone/>
              <a:defRPr sz="2352">
                <a:latin typeface="Arial"/>
                <a:ea typeface="Arial"/>
                <a:cs typeface="Arial"/>
                <a:sym typeface="Arial"/>
              </a:defRPr>
            </a:pPr>
            <a:r>
              <a:t>Un tableau de bord sécurisé offrant une vue d'ensemble permettant de prier et de soutenir les initiatives</a:t>
            </a:r>
          </a:p>
          <a:p>
            <a:pPr marL="224027" indent="-224027" defTabSz="896111">
              <a:spcBef>
                <a:spcPts val="900"/>
              </a:spcBef>
              <a:defRPr sz="2352">
                <a:latin typeface="Arial"/>
                <a:ea typeface="Arial"/>
                <a:cs typeface="Arial"/>
                <a:sym typeface="Arial"/>
              </a:defRPr>
            </a:pPr>
            <a:r>
              <a:t>Mis à jour deux fois par an</a:t>
            </a:r>
          </a:p>
          <a:p>
            <a:pPr marL="224027" indent="-224027" defTabSz="896111">
              <a:spcBef>
                <a:spcPts val="900"/>
              </a:spcBef>
              <a:defRPr sz="2352">
                <a:latin typeface="Arial"/>
                <a:ea typeface="Arial"/>
                <a:cs typeface="Arial"/>
                <a:sym typeface="Arial"/>
              </a:defRPr>
            </a:pPr>
            <a:r>
              <a:t>Reflète l'évaluation des dirigeants nationaux</a:t>
            </a:r>
          </a:p>
          <a:p>
            <a:pPr marL="224027" indent="-224027" defTabSz="896111">
              <a:spcBef>
                <a:spcPts val="900"/>
              </a:spcBef>
              <a:defRPr sz="2352">
                <a:latin typeface="Arial"/>
                <a:ea typeface="Arial"/>
                <a:cs typeface="Arial"/>
                <a:sym typeface="Arial"/>
              </a:defRPr>
            </a:pPr>
            <a:r>
              <a:t>Montre les fruits de la collaboration</a:t>
            </a:r>
          </a:p>
        </p:txBody>
      </p:sp>
      <p:pic>
        <p:nvPicPr>
          <p:cNvPr id="28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3735" y="0"/>
            <a:ext cx="6098267" cy="4065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26537" y="4862085"/>
            <a:ext cx="2232662" cy="8566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0" t="0" r="0" b="26962"/>
          <a:stretch>
            <a:fillRect/>
          </a:stretch>
        </p:blipFill>
        <p:spPr>
          <a:xfrm>
            <a:off x="358365" y="194287"/>
            <a:ext cx="11541192" cy="649071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Rectangle 3"/>
          <p:cNvSpPr/>
          <p:nvPr/>
        </p:nvSpPr>
        <p:spPr>
          <a:xfrm>
            <a:off x="-1" y="0"/>
            <a:ext cx="5399903" cy="6858000"/>
          </a:xfrm>
          <a:prstGeom prst="rect">
            <a:avLst/>
          </a:prstGeom>
          <a:solidFill>
            <a:srgbClr val="ADD14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5" name="Content Placeholder 2"/>
          <p:cNvSpPr txBox="1"/>
          <p:nvPr/>
        </p:nvSpPr>
        <p:spPr>
          <a:xfrm>
            <a:off x="41188" y="2837731"/>
            <a:ext cx="5308463" cy="158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4400">
                <a:solidFill>
                  <a:srgbClr val="00157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Un cadeau pour toi !</a:t>
            </a:r>
          </a:p>
        </p:txBody>
      </p:sp>
      <p:pic>
        <p:nvPicPr>
          <p:cNvPr id="296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92100" y="278026"/>
            <a:ext cx="4411363" cy="630194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1083" y="296562"/>
            <a:ext cx="11000701" cy="626076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icture 18" descr="Pictur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68687" y="-343226"/>
            <a:ext cx="12192000" cy="4455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8" name="Group 19"/>
          <p:cNvGrpSpPr/>
          <p:nvPr/>
        </p:nvGrpSpPr>
        <p:grpSpPr>
          <a:xfrm>
            <a:off x="529876" y="5608672"/>
            <a:ext cx="11132241" cy="1075176"/>
            <a:chOff x="0" y="0"/>
            <a:chExt cx="11132239" cy="1075175"/>
          </a:xfrm>
        </p:grpSpPr>
        <p:pic>
          <p:nvPicPr>
            <p:cNvPr id="301" name="Picture 2" descr="Picture 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23549" y="348046"/>
              <a:ext cx="1084374" cy="4904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Picture 3" descr="Picture 3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550935" y="0"/>
              <a:ext cx="1401267" cy="8972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3" name="Picture 8" descr="Picture 8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818294" y="344117"/>
              <a:ext cx="1510042" cy="481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4" name="Picture 9" descr="Picture 9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312598" y="286087"/>
              <a:ext cx="1296665" cy="6483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5" name="Picture 10" descr="Picture 10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256606"/>
              <a:ext cx="1043542" cy="8185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" name="Picture 12" descr="Picture 12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841392" y="337465"/>
              <a:ext cx="1249967" cy="505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7" name="Picture 13" descr="Picture 13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9323569" y="301296"/>
              <a:ext cx="1808671" cy="5348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9" name="Picture 22" descr="Picture 22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161352" y="4250037"/>
            <a:ext cx="3375564" cy="1296142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Google Shape;128;p16"/>
          <p:cNvSpPr/>
          <p:nvPr/>
        </p:nvSpPr>
        <p:spPr>
          <a:xfrm>
            <a:off x="-16176" y="0"/>
            <a:ext cx="7874389" cy="4112948"/>
          </a:xfrm>
          <a:prstGeom prst="rect">
            <a:avLst/>
          </a:prstGeom>
          <a:solidFill>
            <a:srgbClr val="ADD141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</a:p>
        </p:txBody>
      </p:sp>
      <p:pic>
        <p:nvPicPr>
          <p:cNvPr id="311" name="Picture 5" descr="Picture 5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-1427060" y="-1329277"/>
            <a:ext cx="9285271" cy="5441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Picture 6" descr="Picture 6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196282" y="232797"/>
            <a:ext cx="3572406" cy="3572406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TextBox 7"/>
          <p:cNvSpPr txBox="1"/>
          <p:nvPr/>
        </p:nvSpPr>
        <p:spPr>
          <a:xfrm>
            <a:off x="61505" y="1603500"/>
            <a:ext cx="7750986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>
                <a:solidFill>
                  <a:srgbClr val="00157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Merci 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"/>
          <p:cNvSpPr/>
          <p:nvPr/>
        </p:nvSpPr>
        <p:spPr>
          <a:xfrm>
            <a:off x="-1" y="-1"/>
            <a:ext cx="6084200" cy="6858001"/>
          </a:xfrm>
          <a:prstGeom prst="rect">
            <a:avLst/>
          </a:prstGeom>
          <a:solidFill>
            <a:srgbClr val="ADD14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117" name="Group 9"/>
          <p:cNvGrpSpPr/>
          <p:nvPr/>
        </p:nvGrpSpPr>
        <p:grpSpPr>
          <a:xfrm>
            <a:off x="6624139" y="934436"/>
            <a:ext cx="4989125" cy="4989126"/>
            <a:chOff x="0" y="0"/>
            <a:chExt cx="4989124" cy="4989124"/>
          </a:xfrm>
        </p:grpSpPr>
        <p:sp>
          <p:nvSpPr>
            <p:cNvPr id="114" name="Oval 8"/>
            <p:cNvSpPr/>
            <p:nvPr/>
          </p:nvSpPr>
          <p:spPr>
            <a:xfrm>
              <a:off x="-1" y="-1"/>
              <a:ext cx="4989126" cy="498912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15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70701" y="903100"/>
              <a:ext cx="4597643" cy="31928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6" name="Oval 3"/>
            <p:cNvSpPr/>
            <p:nvPr/>
          </p:nvSpPr>
          <p:spPr>
            <a:xfrm>
              <a:off x="503532" y="466490"/>
              <a:ext cx="3943912" cy="3943913"/>
            </a:xfrm>
            <a:prstGeom prst="ellipse">
              <a:avLst/>
            </a:prstGeom>
            <a:noFill/>
            <a:ln w="76200" cap="flat">
              <a:solidFill>
                <a:srgbClr val="ADD14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18" name="TextBox 4"/>
          <p:cNvSpPr txBox="1"/>
          <p:nvPr/>
        </p:nvSpPr>
        <p:spPr>
          <a:xfrm>
            <a:off x="45719" y="1758906"/>
            <a:ext cx="5992759" cy="180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200">
                <a:solidFill>
                  <a:srgbClr val="00157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L’invitation </a:t>
            </a:r>
          </a:p>
          <a:p>
            <a:pPr algn="ctr">
              <a:defRPr sz="3200">
                <a:solidFill>
                  <a:srgbClr val="00157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de la chaise </a:t>
            </a:r>
            <a:br/>
            <a:r>
              <a:t>vide ! </a:t>
            </a:r>
          </a:p>
        </p:txBody>
      </p:sp>
      <p:sp>
        <p:nvSpPr>
          <p:cNvPr id="119" name="TextBox 7"/>
          <p:cNvSpPr txBox="1"/>
          <p:nvPr/>
        </p:nvSpPr>
        <p:spPr>
          <a:xfrm>
            <a:off x="779643" y="3529700"/>
            <a:ext cx="4635637" cy="1487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Il y a encore de la place pour plus de réseaux pour  nous rejoindre!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2"/>
          <p:cNvSpPr/>
          <p:nvPr/>
        </p:nvSpPr>
        <p:spPr>
          <a:xfrm>
            <a:off x="1" y="0"/>
            <a:ext cx="6090564" cy="6858000"/>
          </a:xfrm>
          <a:prstGeom prst="rect">
            <a:avLst/>
          </a:prstGeom>
          <a:solidFill>
            <a:srgbClr val="ADD14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2" name="Title 1"/>
          <p:cNvSpPr txBox="1"/>
          <p:nvPr>
            <p:ph type="title"/>
          </p:nvPr>
        </p:nvSpPr>
        <p:spPr>
          <a:xfrm>
            <a:off x="140263" y="413166"/>
            <a:ext cx="5774763" cy="5491901"/>
          </a:xfrm>
          <a:prstGeom prst="rect">
            <a:avLst/>
          </a:prstGeom>
        </p:spPr>
        <p:txBody>
          <a:bodyPr/>
          <a:lstStyle/>
          <a:p>
            <a:pPr algn="ctr">
              <a:defRPr sz="3200">
                <a:solidFill>
                  <a:srgbClr val="00157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Aidez-nous à répondre à cette question fondamentale:</a:t>
            </a:r>
            <a:br/>
            <a:br/>
            <a:r>
              <a: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Que faut-il pour saturer </a:t>
            </a:r>
            <a:endParaRPr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defRPr sz="3200">
                <a:solidFill>
                  <a:srgbClr val="00157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notre pays de l'Évangile </a:t>
            </a:r>
            <a:endParaRPr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defRPr sz="3200">
                <a:solidFill>
                  <a:srgbClr val="00157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par la multiplication des églises ?</a:t>
            </a:r>
          </a:p>
        </p:txBody>
      </p:sp>
      <p:pic>
        <p:nvPicPr>
          <p:cNvPr id="123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15898" y="2687907"/>
            <a:ext cx="3859564" cy="14821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1" y="0"/>
            <a:ext cx="6090564" cy="6858000"/>
          </a:xfrm>
          <a:prstGeom prst="rect">
            <a:avLst/>
          </a:prstGeom>
          <a:solidFill>
            <a:srgbClr val="ADD14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6" name="TextBox 1"/>
          <p:cNvSpPr txBox="1"/>
          <p:nvPr/>
        </p:nvSpPr>
        <p:spPr>
          <a:xfrm>
            <a:off x="468907" y="1873909"/>
            <a:ext cx="5453687" cy="4205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defTabSz="841247">
              <a:lnSpc>
                <a:spcPct val="90000"/>
              </a:lnSpc>
              <a:spcBef>
                <a:spcPts val="500"/>
              </a:spcBef>
              <a:defRPr b="1" sz="220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Collaborer pour Saturer</a:t>
            </a:r>
            <a:endParaRPr sz="1472"/>
          </a:p>
          <a:p>
            <a:pPr defTabSz="841247">
              <a:lnSpc>
                <a:spcPct val="90000"/>
              </a:lnSpc>
              <a:spcBef>
                <a:spcPts val="500"/>
              </a:spcBef>
              <a:defRPr b="1" sz="220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262890" indent="-262890" defTabSz="841247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024">
                <a:latin typeface="Arial"/>
                <a:ea typeface="Arial"/>
                <a:cs typeface="Arial"/>
                <a:sym typeface="Arial"/>
              </a:defRPr>
            </a:pPr>
            <a:r>
              <a:t>Une invitation à collaborer pour saturer les nations avec des églises qui font des disciples.</a:t>
            </a:r>
            <a:endParaRPr sz="1472"/>
          </a:p>
          <a:p>
            <a:pPr marL="262890" indent="-262890" defTabSz="841247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208">
                <a:latin typeface="Arial"/>
                <a:ea typeface="Arial"/>
                <a:cs typeface="Arial"/>
                <a:sym typeface="Arial"/>
              </a:defRPr>
            </a:pPr>
          </a:p>
          <a:p>
            <a:pPr marL="262890" indent="-262890" defTabSz="841247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024">
                <a:latin typeface="Arial"/>
                <a:ea typeface="Arial"/>
                <a:cs typeface="Arial"/>
                <a:sym typeface="Arial"/>
              </a:defRPr>
            </a:pPr>
            <a:r>
              <a:t>En obéissance à la Grande Commission et dans l'esprit de la prière de Jésus en Jean 17, nous collaborons pour saturer chaque </a:t>
            </a:r>
            <a:r>
              <a:rPr b="1"/>
              <a:t>espace linguistique, ethnique, géographique et social</a:t>
            </a:r>
            <a:r>
              <a:t> de notre nation avec des églises qui multiplient les disciples.</a:t>
            </a:r>
            <a:endParaRPr sz="1472"/>
          </a:p>
        </p:txBody>
      </p:sp>
      <p:pic>
        <p:nvPicPr>
          <p:cNvPr id="127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6632" y="5196637"/>
            <a:ext cx="2741287" cy="1051763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extBox 11"/>
          <p:cNvSpPr txBox="1"/>
          <p:nvPr/>
        </p:nvSpPr>
        <p:spPr>
          <a:xfrm>
            <a:off x="371926" y="990906"/>
            <a:ext cx="1845793" cy="66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rgbClr val="00157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 Quoi?</a:t>
            </a:r>
          </a:p>
        </p:txBody>
      </p:sp>
      <p:pic>
        <p:nvPicPr>
          <p:cNvPr id="129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77525" y="0"/>
            <a:ext cx="6114474" cy="45858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46018" y="0"/>
            <a:ext cx="6151420" cy="4613565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Rectangle 1"/>
          <p:cNvSpPr/>
          <p:nvPr/>
        </p:nvSpPr>
        <p:spPr>
          <a:xfrm>
            <a:off x="1" y="0"/>
            <a:ext cx="6090564" cy="6858000"/>
          </a:xfrm>
          <a:prstGeom prst="rect">
            <a:avLst/>
          </a:prstGeom>
          <a:solidFill>
            <a:srgbClr val="ADD14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3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6632" y="5196637"/>
            <a:ext cx="2741287" cy="1051763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TextBox 3"/>
          <p:cNvSpPr txBox="1"/>
          <p:nvPr/>
        </p:nvSpPr>
        <p:spPr>
          <a:xfrm>
            <a:off x="468908" y="2926855"/>
            <a:ext cx="5333675" cy="3155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indent="51434" defTabSz="822959">
              <a:lnSpc>
                <a:spcPct val="88000"/>
              </a:lnSpc>
              <a:spcBef>
                <a:spcPts val="500"/>
              </a:spcBef>
              <a:defRPr b="1" sz="215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iNVITATION </a:t>
            </a:r>
          </a:p>
          <a:p>
            <a:pPr indent="51434" defTabSz="822959">
              <a:lnSpc>
                <a:spcPct val="88000"/>
              </a:lnSpc>
              <a:spcBef>
                <a:spcPts val="500"/>
              </a:spcBef>
              <a:defRPr b="1" sz="215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809"/>
          </a:p>
          <a:p>
            <a:pPr indent="51434" defTabSz="822959">
              <a:lnSpc>
                <a:spcPct val="88000"/>
              </a:lnSpc>
              <a:spcBef>
                <a:spcPts val="500"/>
              </a:spcBef>
              <a:defRPr sz="2159">
                <a:latin typeface="Arial"/>
                <a:ea typeface="Arial"/>
                <a:cs typeface="Arial"/>
                <a:sym typeface="Arial"/>
              </a:defRPr>
            </a:pPr>
            <a:r>
              <a:t>Collaborer pour saturer vous invite à participer à une conversation collaborative ou à une table ronde près de chez vous.</a:t>
            </a:r>
            <a:endParaRPr sz="3959"/>
          </a:p>
          <a:p>
            <a:pPr indent="51434" defTabSz="822959">
              <a:lnSpc>
                <a:spcPct val="88000"/>
              </a:lnSpc>
              <a:spcBef>
                <a:spcPts val="500"/>
              </a:spcBef>
              <a:defRPr i="1" sz="2159">
                <a:latin typeface="Arial"/>
                <a:ea typeface="Arial"/>
                <a:cs typeface="Arial"/>
                <a:sym typeface="Arial"/>
              </a:defRPr>
            </a:pPr>
            <a:endParaRPr sz="3959"/>
          </a:p>
          <a:p>
            <a:pPr indent="51434" defTabSz="822959">
              <a:lnSpc>
                <a:spcPct val="88000"/>
              </a:lnSpc>
              <a:spcBef>
                <a:spcPts val="500"/>
              </a:spcBef>
              <a:defRPr i="1" sz="2159">
                <a:latin typeface="Arial"/>
                <a:ea typeface="Arial"/>
                <a:cs typeface="Arial"/>
                <a:sym typeface="Arial"/>
              </a:defRPr>
            </a:pPr>
            <a:r>
              <a:t>Qu'est-ce qu'une table ronde collaborative ? Voici un exemple : ….</a:t>
            </a:r>
            <a:endParaRPr sz="809"/>
          </a:p>
        </p:txBody>
      </p:sp>
      <p:sp>
        <p:nvSpPr>
          <p:cNvPr id="135" name="TextBox 4"/>
          <p:cNvSpPr txBox="1"/>
          <p:nvPr/>
        </p:nvSpPr>
        <p:spPr>
          <a:xfrm>
            <a:off x="395622" y="742090"/>
            <a:ext cx="3278801" cy="66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 Pourquoi?</a:t>
            </a:r>
          </a:p>
        </p:txBody>
      </p:sp>
      <p:sp>
        <p:nvSpPr>
          <p:cNvPr id="136" name="TextBox 5"/>
          <p:cNvSpPr txBox="1"/>
          <p:nvPr/>
        </p:nvSpPr>
        <p:spPr>
          <a:xfrm>
            <a:off x="528149" y="1497400"/>
            <a:ext cx="5034268" cy="1618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Nous le faisons pour participer à la mission rédemptrice du Dieu trinitaire dans le monde.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63750" y="0"/>
            <a:ext cx="6128250" cy="3082932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Rectangle 41"/>
          <p:cNvSpPr/>
          <p:nvPr/>
        </p:nvSpPr>
        <p:spPr>
          <a:xfrm>
            <a:off x="-2" y="9143"/>
            <a:ext cx="6096003" cy="6848858"/>
          </a:xfrm>
          <a:prstGeom prst="rect">
            <a:avLst/>
          </a:prstGeom>
          <a:solidFill>
            <a:srgbClr val="ADD14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0" name="TextBox 3"/>
          <p:cNvSpPr txBox="1"/>
          <p:nvPr/>
        </p:nvSpPr>
        <p:spPr>
          <a:xfrm>
            <a:off x="6410174" y="3116695"/>
            <a:ext cx="5268413" cy="293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>
            <a:spAutoFit/>
          </a:bodyPr>
          <a:lstStyle/>
          <a:p>
            <a:pPr marL="304814" indent="-152408">
              <a:lnSpc>
                <a:spcPct val="90000"/>
              </a:lnSpc>
              <a:spcBef>
                <a:spcPts val="400"/>
              </a:spcBef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Une équipe de responsables se réunit pour coordonner les efforts visant à saturer un pays d'églises multiplicatrices.</a:t>
            </a:r>
          </a:p>
          <a:p>
            <a:pPr marL="304814" indent="-152408">
              <a:lnSpc>
                <a:spcPct val="90000"/>
              </a:lnSpc>
              <a:spcBef>
                <a:spcPts val="400"/>
              </a:spcBef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</a:p>
          <a:p>
            <a:pPr marL="304814" indent="-152408">
              <a:lnSpc>
                <a:spcPct val="90000"/>
              </a:lnSpc>
              <a:spcBef>
                <a:spcPts val="400"/>
              </a:spcBef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Les personnes influentes se réunissent pour prier et élaborer des stratégies en vue de la multiplication des églises et des disciples.</a:t>
            </a:r>
          </a:p>
          <a:p>
            <a:pPr marL="304814" indent="-152408">
              <a:lnSpc>
                <a:spcPct val="90000"/>
              </a:lnSpc>
              <a:spcBef>
                <a:spcPts val="400"/>
              </a:spcBef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</a:p>
          <a:p>
            <a:pPr marL="304814" indent="-152408">
              <a:lnSpc>
                <a:spcPct val="90000"/>
              </a:lnSpc>
              <a:spcBef>
                <a:spcPts val="400"/>
              </a:spcBef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Des responsables représentant le plus grand nombre possible de groupes et d'organisations ecclésiastiques sont inclus. </a:t>
            </a:r>
          </a:p>
        </p:txBody>
      </p:sp>
      <p:sp>
        <p:nvSpPr>
          <p:cNvPr id="141" name="TextBox 5"/>
          <p:cNvSpPr txBox="1"/>
          <p:nvPr/>
        </p:nvSpPr>
        <p:spPr>
          <a:xfrm>
            <a:off x="6429703" y="6223797"/>
            <a:ext cx="5396344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1200"/>
              </a:spcBef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Les dirigeants de La Plaza se réunissent en Espagne pour discuter de l'avancée de l'Évangile et de la manière de saturer le pays avec des églises qui font des disciples.</a:t>
            </a:r>
          </a:p>
        </p:txBody>
      </p:sp>
      <p:sp>
        <p:nvSpPr>
          <p:cNvPr id="142" name="TextBox 16"/>
          <p:cNvSpPr txBox="1"/>
          <p:nvPr/>
        </p:nvSpPr>
        <p:spPr>
          <a:xfrm>
            <a:off x="70273" y="372661"/>
            <a:ext cx="5955453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Une table ronde de collaboration implique...</a:t>
            </a:r>
          </a:p>
        </p:txBody>
      </p:sp>
      <p:sp>
        <p:nvSpPr>
          <p:cNvPr id="143" name="Google Shape;130;p16"/>
          <p:cNvSpPr txBox="1"/>
          <p:nvPr/>
        </p:nvSpPr>
        <p:spPr>
          <a:xfrm>
            <a:off x="30478" y="895527"/>
            <a:ext cx="6002793" cy="91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>
            <a:normAutofit fontScale="100000" lnSpcReduction="0"/>
          </a:bodyPr>
          <a:lstStyle/>
          <a:p>
            <a:pPr algn="ctr" defTabSz="630936">
              <a:lnSpc>
                <a:spcPct val="90000"/>
              </a:lnSpc>
              <a:spcBef>
                <a:spcPts val="200"/>
              </a:spcBef>
              <a:defRPr b="1" sz="1932">
                <a:latin typeface="Arial"/>
                <a:ea typeface="Arial"/>
                <a:cs typeface="Arial"/>
                <a:sym typeface="Arial"/>
              </a:defRPr>
            </a:pPr>
            <a:r>
              <a:t>Des relations qui favorisent </a:t>
            </a:r>
          </a:p>
          <a:p>
            <a:pPr algn="ctr" defTabSz="630936">
              <a:lnSpc>
                <a:spcPct val="90000"/>
              </a:lnSpc>
              <a:spcBef>
                <a:spcPts val="200"/>
              </a:spcBef>
              <a:defRPr b="1" sz="1932">
                <a:latin typeface="Arial"/>
                <a:ea typeface="Arial"/>
                <a:cs typeface="Arial"/>
                <a:sym typeface="Arial"/>
              </a:defRPr>
            </a:pPr>
            <a:r>
              <a:t>l'implantation d'églises</a:t>
            </a:r>
          </a:p>
          <a:p>
            <a:pPr algn="ctr" defTabSz="630936">
              <a:lnSpc>
                <a:spcPct val="90000"/>
              </a:lnSpc>
              <a:spcBef>
                <a:spcPts val="200"/>
              </a:spcBef>
              <a:defRPr b="1" sz="1932">
                <a:latin typeface="Arial"/>
                <a:ea typeface="Arial"/>
                <a:cs typeface="Arial"/>
                <a:sym typeface="Arial"/>
              </a:defRPr>
            </a:pPr>
            <a:r>
              <a:t>  </a:t>
            </a:r>
          </a:p>
        </p:txBody>
      </p:sp>
      <p:grpSp>
        <p:nvGrpSpPr>
          <p:cNvPr id="146" name="Group 21"/>
          <p:cNvGrpSpPr/>
          <p:nvPr/>
        </p:nvGrpSpPr>
        <p:grpSpPr>
          <a:xfrm>
            <a:off x="3156461" y="1999656"/>
            <a:ext cx="2032001" cy="1981201"/>
            <a:chOff x="0" y="0"/>
            <a:chExt cx="2032000" cy="1981200"/>
          </a:xfrm>
        </p:grpSpPr>
        <p:pic>
          <p:nvPicPr>
            <p:cNvPr id="144" name="Picture 8" descr="Picture 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032000" cy="1981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5" name="Oval 10"/>
            <p:cNvSpPr/>
            <p:nvPr/>
          </p:nvSpPr>
          <p:spPr>
            <a:xfrm>
              <a:off x="85580" y="104736"/>
              <a:ext cx="1749581" cy="1749581"/>
            </a:xfrm>
            <a:prstGeom prst="ellipse">
              <a:avLst/>
            </a:prstGeom>
            <a:noFill/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149" name="Group 19"/>
          <p:cNvGrpSpPr/>
          <p:nvPr/>
        </p:nvGrpSpPr>
        <p:grpSpPr>
          <a:xfrm>
            <a:off x="1034940" y="3947588"/>
            <a:ext cx="2032001" cy="1981201"/>
            <a:chOff x="0" y="0"/>
            <a:chExt cx="2032000" cy="1981200"/>
          </a:xfrm>
        </p:grpSpPr>
        <p:pic>
          <p:nvPicPr>
            <p:cNvPr id="147" name="Picture 11" descr="Picture 1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032000" cy="1981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8" name="Oval 14"/>
            <p:cNvSpPr/>
            <p:nvPr/>
          </p:nvSpPr>
          <p:spPr>
            <a:xfrm>
              <a:off x="105830" y="68083"/>
              <a:ext cx="1749581" cy="1749581"/>
            </a:xfrm>
            <a:prstGeom prst="ellipse">
              <a:avLst/>
            </a:prstGeom>
            <a:noFill/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pic>
        <p:nvPicPr>
          <p:cNvPr id="150" name="Picture 15" descr="Picture 1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5838" y="1987299"/>
            <a:ext cx="2032001" cy="1981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3" name="Group 20"/>
          <p:cNvGrpSpPr/>
          <p:nvPr/>
        </p:nvGrpSpPr>
        <p:grpSpPr>
          <a:xfrm>
            <a:off x="3129732" y="3955803"/>
            <a:ext cx="2032001" cy="1981201"/>
            <a:chOff x="0" y="0"/>
            <a:chExt cx="2032000" cy="1981200"/>
          </a:xfrm>
        </p:grpSpPr>
        <p:pic>
          <p:nvPicPr>
            <p:cNvPr id="151" name="Picture 17" descr="Picture 17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032000" cy="1981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2" name="Oval 18"/>
            <p:cNvSpPr/>
            <p:nvPr/>
          </p:nvSpPr>
          <p:spPr>
            <a:xfrm>
              <a:off x="112365" y="62906"/>
              <a:ext cx="1749582" cy="1749581"/>
            </a:xfrm>
            <a:prstGeom prst="ellipse">
              <a:avLst/>
            </a:prstGeom>
            <a:noFill/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ctangle 21"/>
          <p:cNvSpPr/>
          <p:nvPr/>
        </p:nvSpPr>
        <p:spPr>
          <a:xfrm>
            <a:off x="-2" y="0"/>
            <a:ext cx="6096003" cy="6858000"/>
          </a:xfrm>
          <a:prstGeom prst="rect">
            <a:avLst/>
          </a:prstGeom>
          <a:solidFill>
            <a:srgbClr val="ADD14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6" name="TextBox 3"/>
          <p:cNvSpPr txBox="1"/>
          <p:nvPr/>
        </p:nvSpPr>
        <p:spPr>
          <a:xfrm>
            <a:off x="6402494" y="3187658"/>
            <a:ext cx="5483013" cy="3521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>
            <a:normAutofit fontScale="100000" lnSpcReduction="0"/>
          </a:bodyPr>
          <a:lstStyle/>
          <a:p>
            <a:pPr defTabSz="457200">
              <a:spcBef>
                <a:spcPts val="1200"/>
              </a:spcBef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Où se trouvent les endroits sur la carte où l'on a besoin de plus d'églises ?</a:t>
            </a:r>
          </a:p>
          <a:p>
            <a:pPr defTabSz="457200">
              <a:spcBef>
                <a:spcPts val="1200"/>
              </a:spcBef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defTabSz="457200">
              <a:spcBef>
                <a:spcPts val="1200"/>
              </a:spcBef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Où se trouvent les groupes de population non atteints ?</a:t>
            </a:r>
          </a:p>
          <a:p>
            <a:pPr defTabSz="457200">
              <a:spcBef>
                <a:spcPts val="1200"/>
              </a:spcBef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defTabSz="457200">
              <a:spcBef>
                <a:spcPts val="1200"/>
              </a:spcBef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Quelles sont les personnes les plus réceptives ? </a:t>
            </a:r>
            <a:br/>
            <a:r>
              <a:t>Où faut-il faire plus d'efforts ?</a:t>
            </a:r>
          </a:p>
          <a:p>
            <a:pPr defTabSz="457200">
              <a:spcBef>
                <a:spcPts val="1200"/>
              </a:spcBef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defTabSz="457200">
              <a:spcBef>
                <a:spcPts val="1200"/>
              </a:spcBef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Comment l'information peut-elle être partagée, en étant approprié, en prenant au sérieux le contexte local ?</a:t>
            </a:r>
          </a:p>
        </p:txBody>
      </p:sp>
      <p:pic>
        <p:nvPicPr>
          <p:cNvPr id="157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000" y="0"/>
            <a:ext cx="6096000" cy="3045276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Google Shape;130;p16"/>
          <p:cNvSpPr txBox="1"/>
          <p:nvPr/>
        </p:nvSpPr>
        <p:spPr>
          <a:xfrm>
            <a:off x="30480" y="880625"/>
            <a:ext cx="6035041" cy="1240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>
            <a:spAutoFit/>
          </a:bodyPr>
          <a:lstStyle>
            <a:lvl1pPr algn="ctr">
              <a:lnSpc>
                <a:spcPct val="90000"/>
              </a:lnSpc>
              <a:spcBef>
                <a:spcPts val="400"/>
              </a:spcBef>
              <a:defRPr b="1"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Des informations qui guident la prise de décision</a:t>
            </a:r>
          </a:p>
        </p:txBody>
      </p:sp>
      <p:sp>
        <p:nvSpPr>
          <p:cNvPr id="159" name="TextBox 23"/>
          <p:cNvSpPr txBox="1"/>
          <p:nvPr/>
        </p:nvSpPr>
        <p:spPr>
          <a:xfrm>
            <a:off x="62577" y="417211"/>
            <a:ext cx="600456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Une table ronde de collaboration implique...</a:t>
            </a:r>
          </a:p>
        </p:txBody>
      </p:sp>
      <p:pic>
        <p:nvPicPr>
          <p:cNvPr id="160" name="Picture 25" descr="Picture 2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31439" y="1959897"/>
            <a:ext cx="2032001" cy="198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0916" y="3957666"/>
            <a:ext cx="2032001" cy="198120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Oval 8"/>
          <p:cNvSpPr/>
          <p:nvPr/>
        </p:nvSpPr>
        <p:spPr>
          <a:xfrm>
            <a:off x="1132411" y="4002409"/>
            <a:ext cx="1749582" cy="1749581"/>
          </a:xfrm>
          <a:prstGeom prst="ellipse">
            <a:avLst/>
          </a:prstGeom>
          <a:ln w="1905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165" name="Group 9"/>
          <p:cNvGrpSpPr/>
          <p:nvPr/>
        </p:nvGrpSpPr>
        <p:grpSpPr>
          <a:xfrm>
            <a:off x="3084471" y="3948259"/>
            <a:ext cx="2032001" cy="1981201"/>
            <a:chOff x="0" y="0"/>
            <a:chExt cx="2032000" cy="1981200"/>
          </a:xfrm>
        </p:grpSpPr>
        <p:pic>
          <p:nvPicPr>
            <p:cNvPr id="163" name="Picture 10" descr="Picture 10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032000" cy="1981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4" name="Oval 11"/>
            <p:cNvSpPr/>
            <p:nvPr/>
          </p:nvSpPr>
          <p:spPr>
            <a:xfrm>
              <a:off x="112365" y="62906"/>
              <a:ext cx="1749582" cy="1749581"/>
            </a:xfrm>
            <a:prstGeom prst="ellipse">
              <a:avLst/>
            </a:prstGeom>
            <a:noFill/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pic>
        <p:nvPicPr>
          <p:cNvPr id="166" name="Picture 13" descr="Picture 1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96386" y="2044700"/>
            <a:ext cx="2032001" cy="198120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Oval 17"/>
          <p:cNvSpPr/>
          <p:nvPr/>
        </p:nvSpPr>
        <p:spPr>
          <a:xfrm>
            <a:off x="1132411" y="2088058"/>
            <a:ext cx="1749582" cy="1749582"/>
          </a:xfrm>
          <a:prstGeom prst="ellipse">
            <a:avLst/>
          </a:prstGeom>
          <a:ln w="1905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5516" y="-2"/>
            <a:ext cx="6349626" cy="3194302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Rectangle 26"/>
          <p:cNvSpPr/>
          <p:nvPr/>
        </p:nvSpPr>
        <p:spPr>
          <a:xfrm>
            <a:off x="-2" y="0"/>
            <a:ext cx="6096003" cy="6858000"/>
          </a:xfrm>
          <a:prstGeom prst="rect">
            <a:avLst/>
          </a:prstGeom>
          <a:solidFill>
            <a:srgbClr val="ADD14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1" name="TextBox 3"/>
          <p:cNvSpPr txBox="1"/>
          <p:nvPr/>
        </p:nvSpPr>
        <p:spPr>
          <a:xfrm>
            <a:off x="6514519" y="3663698"/>
            <a:ext cx="5424148" cy="3135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>
            <a:spAutoFit/>
          </a:bodyPr>
          <a:lstStyle/>
          <a:p>
            <a:pPr>
              <a:lnSpc>
                <a:spcPct val="120000"/>
              </a:lnSpc>
              <a:spcBef>
                <a:spcPts val="4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Des réunions sont organisées selon les besoins pour prier, partager des idées, fixer des objectifs et évaluer les progrès. </a:t>
            </a:r>
            <a:br>
              <a:rPr b="1"/>
            </a:br>
            <a:r>
              <a:rPr b="1">
                <a:solidFill>
                  <a:srgbClr val="2D873C"/>
                </a:solidFill>
              </a:rPr>
              <a:t>Un esprit d'unité </a:t>
            </a:r>
            <a:r>
              <a:t>dans la mission imprègne le rassemblement et les responsables s'encouragent mutuellement en respectant les différentes approches et perspectives de la mission.</a:t>
            </a:r>
            <a:br/>
          </a:p>
        </p:txBody>
      </p:sp>
      <p:sp>
        <p:nvSpPr>
          <p:cNvPr id="172" name="Google Shape;130;p16"/>
          <p:cNvSpPr txBox="1"/>
          <p:nvPr/>
        </p:nvSpPr>
        <p:spPr>
          <a:xfrm>
            <a:off x="30477" y="878280"/>
            <a:ext cx="6035042" cy="822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" tIns="30480" rIns="30480" bIns="30480">
            <a:spAutoFit/>
          </a:bodyPr>
          <a:lstStyle>
            <a:lvl1pPr algn="ctr">
              <a:lnSpc>
                <a:spcPct val="90000"/>
              </a:lnSpc>
              <a:spcBef>
                <a:spcPts val="400"/>
              </a:spcBef>
              <a:defRPr b="1"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Regarder l'ensemble du pays ensemble</a:t>
            </a:r>
          </a:p>
        </p:txBody>
      </p:sp>
      <p:sp>
        <p:nvSpPr>
          <p:cNvPr id="173" name="TextBox 27"/>
          <p:cNvSpPr txBox="1"/>
          <p:nvPr/>
        </p:nvSpPr>
        <p:spPr>
          <a:xfrm>
            <a:off x="62577" y="417211"/>
            <a:ext cx="598770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Une table ronde de collaboration implique...</a:t>
            </a:r>
          </a:p>
        </p:txBody>
      </p:sp>
      <p:pic>
        <p:nvPicPr>
          <p:cNvPr id="174" name="Picture 28" descr="Picture 2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7634" y="2012699"/>
            <a:ext cx="2032001" cy="198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icture 30" descr="Picture 3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2732" y="3916253"/>
            <a:ext cx="2032001" cy="1981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8" name="Group 5"/>
          <p:cNvGrpSpPr/>
          <p:nvPr/>
        </p:nvGrpSpPr>
        <p:grpSpPr>
          <a:xfrm>
            <a:off x="3107451" y="3968498"/>
            <a:ext cx="2032001" cy="1981201"/>
            <a:chOff x="0" y="0"/>
            <a:chExt cx="2032000" cy="1981200"/>
          </a:xfrm>
        </p:grpSpPr>
        <p:pic>
          <p:nvPicPr>
            <p:cNvPr id="176" name="Picture 7" descr="Picture 7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032000" cy="1981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7" name="Oval 8"/>
            <p:cNvSpPr/>
            <p:nvPr/>
          </p:nvSpPr>
          <p:spPr>
            <a:xfrm>
              <a:off x="112365" y="62906"/>
              <a:ext cx="1749582" cy="1749581"/>
            </a:xfrm>
            <a:prstGeom prst="ellipse">
              <a:avLst/>
            </a:prstGeom>
            <a:noFill/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pic>
        <p:nvPicPr>
          <p:cNvPr id="179" name="Picture 9" descr="Picture 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94926" y="1962594"/>
            <a:ext cx="2032001" cy="1981201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Oval 10"/>
          <p:cNvSpPr/>
          <p:nvPr/>
        </p:nvSpPr>
        <p:spPr>
          <a:xfrm>
            <a:off x="3197451" y="2090931"/>
            <a:ext cx="1749581" cy="1749581"/>
          </a:xfrm>
          <a:prstGeom prst="ellipse">
            <a:avLst/>
          </a:prstGeom>
          <a:ln w="1905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1" name="Oval 11"/>
          <p:cNvSpPr/>
          <p:nvPr/>
        </p:nvSpPr>
        <p:spPr>
          <a:xfrm>
            <a:off x="1151327" y="2102074"/>
            <a:ext cx="1749581" cy="1749582"/>
          </a:xfrm>
          <a:prstGeom prst="ellipse">
            <a:avLst/>
          </a:prstGeom>
          <a:ln w="1905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1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1_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1_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