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851" r:id="rId5"/>
    <p:sldId id="268" r:id="rId6"/>
    <p:sldId id="830" r:id="rId7"/>
    <p:sldId id="257" r:id="rId8"/>
    <p:sldId id="805" r:id="rId9"/>
    <p:sldId id="840" r:id="rId10"/>
    <p:sldId id="817" r:id="rId11"/>
    <p:sldId id="818" r:id="rId12"/>
    <p:sldId id="820" r:id="rId13"/>
    <p:sldId id="819" r:id="rId14"/>
    <p:sldId id="265" r:id="rId15"/>
    <p:sldId id="841" r:id="rId16"/>
    <p:sldId id="736" r:id="rId17"/>
    <p:sldId id="802" r:id="rId18"/>
    <p:sldId id="827" r:id="rId19"/>
    <p:sldId id="847" r:id="rId20"/>
    <p:sldId id="844" r:id="rId21"/>
    <p:sldId id="838" r:id="rId22"/>
    <p:sldId id="825" r:id="rId23"/>
    <p:sldId id="289" r:id="rId24"/>
    <p:sldId id="845" r:id="rId25"/>
    <p:sldId id="290" r:id="rId26"/>
    <p:sldId id="291" r:id="rId27"/>
    <p:sldId id="292" r:id="rId28"/>
    <p:sldId id="848" r:id="rId29"/>
    <p:sldId id="849" r:id="rId30"/>
    <p:sldId id="826" r:id="rId31"/>
    <p:sldId id="8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141"/>
    <a:srgbClr val="2D873C"/>
    <a:srgbClr val="012944"/>
    <a:srgbClr val="001570"/>
    <a:srgbClr val="A1D4D3"/>
    <a:srgbClr val="CCD7DD"/>
    <a:srgbClr val="207FC2"/>
    <a:srgbClr val="0B3F66"/>
    <a:srgbClr val="50B671"/>
    <a:srgbClr val="F6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4"/>
    <p:restoredTop sz="94718"/>
  </p:normalViewPr>
  <p:slideViewPr>
    <p:cSldViewPr snapToGrid="0">
      <p:cViewPr varScale="1">
        <p:scale>
          <a:sx n="109" d="100"/>
          <a:sy n="109" d="100"/>
        </p:scale>
        <p:origin x="1016" y="184"/>
      </p:cViewPr>
      <p:guideLst>
        <p:guide orient="horz" pos="1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3C7E-DBA1-44EB-B45F-6FBE2CE09BC9}" type="datetimeFigureOut">
              <a:rPr lang="en-CA" smtClean="0"/>
              <a:t>2026-02-09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B1789-988C-4371-BE14-9B046B95F1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19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878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4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93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4308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087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502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7847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343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209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9266-5267-BA34-5CAB-3CDED410E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B095A-3298-5AEB-EBF9-A82624783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9FD12-58CC-5613-F416-BCAA1835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89305-C94C-BB15-3CA6-5122AD4F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40AA6-ED97-BF5D-A660-DDA67F70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51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07F8-3D8C-8279-6B92-AB9B3566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0A24A-C118-0EFB-99B2-76CF0BD70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52FD-EFBD-8D5F-85DA-8E83C985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F628-C65F-9873-EFD8-88A0C39B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1AC0A-9B9F-3365-3C58-D11FB2CC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158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630D6-412C-DDA4-77B2-21B17A51C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688BF-E737-0874-5FD6-F266993B2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8BE1B-B4CB-03BA-F9D6-1CBF2C06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0EE9B-7423-A1B2-6494-4A4F54AE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E3CF-DC79-1FC3-378B-D0191B14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33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4A0-82F5-15F1-7019-38C9D1A3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8D34-0AED-E869-E7C6-4D52C81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DD6C-7E9D-12C4-94F5-692D0F0F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DBB4-C58B-0DF0-372B-905ABA8B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BBB21-A531-F0A5-241E-822CD750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32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4710-6C66-4C91-5517-AC0DFA48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D72C8-EFE2-0A46-3184-288123B7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D585-3E05-8540-0FAA-980DA8EF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26864-1A5A-20B0-344F-25415429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057B-C025-666E-58A8-2004E993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0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C68F-DCA8-701F-BC8D-13B55D55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5F0A-5006-C843-53A3-BECAA04F8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E0A41-4F10-AF71-D69A-75A95797F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85110-7CD9-BFAB-A155-6F447EF5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2B41-D6BB-F04F-0E97-40BD4C89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A8622-5BE6-3C57-E370-FD08BB6D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28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FB1C-2E08-20E3-4C1E-88F08A53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382E6-5DD0-0911-5610-A6390807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E5A83-3FDE-147E-6450-092B4E7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345F8-D37B-DE3C-0214-DED59F68E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EF5B2-7257-A7C6-49E1-7FED6E0BE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D17D2-7B71-C9F2-8B6F-4C109D57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B65B7E-6DE3-8376-7CEF-E3B79FD6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EB1179-CDD2-553E-F8D9-A4DB9393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99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8FB-6CCD-CB4A-0474-C26B2BAA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0C030-C810-10F8-2684-ACA57A31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6A478-8419-C651-FDE7-1FA6AAFA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0A209-E2F1-FC5B-8EF4-660FB76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168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D241F-B109-481A-DA8F-97DE1056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092C9-1BFF-F4DD-7EEB-DE461A16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750FE-D554-073E-3441-C28BC3E2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142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7621-B19E-012D-7760-D30120B1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2DBD1-79A0-5B1C-BFD7-ECC4BF07D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6BFED-4CB4-D92A-9346-81F1AAD7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25E39-6041-519F-1157-E041421C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B8F57-8653-6AB4-2125-7AEA7884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FB286-CFD0-72C4-1422-1B1184C0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38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71A2-7FDF-AE78-D12F-628EC443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7ACE0-59EF-47FA-E9E7-D45FF1B35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AD056-C962-6272-2741-E46FADC29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B4BB1-E3E1-3DB7-7C05-56867E40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40057-682F-1127-A905-6437AA32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126CA-B3FF-33EB-2432-10106669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26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08FDD-B723-D800-0E5E-75D17013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5387A-2199-D6EF-CEB9-3642C150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ECEC5-FEC4-AC00-8D51-9A7D192EB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ED7F-7E0B-44FD-BC02-0D534FF99DA6}" type="datetimeFigureOut">
              <a:rPr lang="en-IN" smtClean="0"/>
              <a:pPr/>
              <a:t>09/02/26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56435-A8C4-461F-11D3-E08F8793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A8531-10C7-E7D8-A02E-B47B1F109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324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17" Type="http://schemas.openxmlformats.org/officeDocument/2006/relationships/image" Target="../media/image16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" Type="http://schemas.openxmlformats.org/officeDocument/2006/relationships/image" Target="../media/image43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5" Type="http://schemas.openxmlformats.org/officeDocument/2006/relationships/image" Target="../media/image55.png"/><Relationship Id="rId10" Type="http://schemas.openxmlformats.org/officeDocument/2006/relationships/image" Target="../media/image50.emf"/><Relationship Id="rId4" Type="http://schemas.openxmlformats.org/officeDocument/2006/relationships/image" Target="../media/image45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E7F90-BAD5-5B6A-53A9-8217BC887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31E08A-0333-AB0C-84CE-30FF7C9643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217" y="78030"/>
            <a:ext cx="10974162" cy="643072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" name="Picture 2" descr="A person in a red and gold shirt&#10;&#10;AI-generated content may be incorrect.">
            <a:extLst>
              <a:ext uri="{FF2B5EF4-FFF2-40B4-BE49-F238E27FC236}">
                <a16:creationId xmlns:a16="http://schemas.microsoft.com/office/drawing/2014/main" id="{BED86727-B99E-40AC-B25F-FB00C0077A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t="10322" r="17118" b="34038"/>
          <a:stretch>
            <a:fillRect/>
          </a:stretch>
        </p:blipFill>
        <p:spPr>
          <a:xfrm>
            <a:off x="6367270" y="1968615"/>
            <a:ext cx="678352" cy="8039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F1646AF8-079E-99E1-E681-6ACC5B5C6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t="21291" r="42880" b="38737"/>
          <a:stretch>
            <a:fillRect/>
          </a:stretch>
        </p:blipFill>
        <p:spPr>
          <a:xfrm>
            <a:off x="980648" y="741656"/>
            <a:ext cx="678352" cy="87110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 descr="A child holding a book&#10;&#10;AI-generated content may be incorrect.">
            <a:extLst>
              <a:ext uri="{FF2B5EF4-FFF2-40B4-BE49-F238E27FC236}">
                <a16:creationId xmlns:a16="http://schemas.microsoft.com/office/drawing/2014/main" id="{719F3383-C2D9-3F22-38FF-4F2AD226B1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t="7599" r="28088" b="33167"/>
          <a:stretch>
            <a:fillRect/>
          </a:stretch>
        </p:blipFill>
        <p:spPr>
          <a:xfrm>
            <a:off x="980648" y="1556640"/>
            <a:ext cx="678352" cy="10004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Picture 10" descr="A person and person standing together in front of a building&#10;&#10;AI-generated content may be incorrect.">
            <a:extLst>
              <a:ext uri="{FF2B5EF4-FFF2-40B4-BE49-F238E27FC236}">
                <a16:creationId xmlns:a16="http://schemas.microsoft.com/office/drawing/2014/main" id="{1CB2F8AE-F1BA-C858-E2E8-A2150298FE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4" t="16993" r="32577" b="47713"/>
          <a:stretch>
            <a:fillRect/>
          </a:stretch>
        </p:blipFill>
        <p:spPr>
          <a:xfrm>
            <a:off x="980648" y="2585381"/>
            <a:ext cx="678352" cy="9392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3" name="Picture 2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11C05A5B-12E5-D8CD-746E-583857951C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3" r="41433" b="56719"/>
          <a:stretch>
            <a:fillRect/>
          </a:stretch>
        </p:blipFill>
        <p:spPr>
          <a:xfrm>
            <a:off x="980648" y="3599982"/>
            <a:ext cx="731672" cy="8039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4" name="Picture 13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7F4CF791-D7DB-CFC8-8E71-C25DFD8D0B9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9" t="27562" r="48998" b="26932"/>
          <a:stretch>
            <a:fillRect/>
          </a:stretch>
        </p:blipFill>
        <p:spPr>
          <a:xfrm>
            <a:off x="1747152" y="1204563"/>
            <a:ext cx="826945" cy="8090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 descr="A person in a red and white dress&#10;&#10;AI-generated content may be incorrect.">
            <a:extLst>
              <a:ext uri="{FF2B5EF4-FFF2-40B4-BE49-F238E27FC236}">
                <a16:creationId xmlns:a16="http://schemas.microsoft.com/office/drawing/2014/main" id="{CFCC33A9-DEA1-3ACE-D044-09AF17AAF6D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0" t="43328" r="8697" b="29115"/>
          <a:stretch>
            <a:fillRect/>
          </a:stretch>
        </p:blipFill>
        <p:spPr>
          <a:xfrm rot="16200000">
            <a:off x="1744763" y="2113844"/>
            <a:ext cx="862841" cy="795828"/>
          </a:xfrm>
          <a:prstGeom prst="rect">
            <a:avLst/>
          </a:prstGeom>
        </p:spPr>
      </p:pic>
      <p:pic>
        <p:nvPicPr>
          <p:cNvPr id="10" name="Picture 9" descr="A person in a white shirt&#10;&#10;AI-generated content may be incorrect.">
            <a:extLst>
              <a:ext uri="{FF2B5EF4-FFF2-40B4-BE49-F238E27FC236}">
                <a16:creationId xmlns:a16="http://schemas.microsoft.com/office/drawing/2014/main" id="{334D4B9B-12B1-FAA0-2E4B-333EDE5B3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t="8696" r="26296" b="48561"/>
          <a:stretch>
            <a:fillRect/>
          </a:stretch>
        </p:blipFill>
        <p:spPr>
          <a:xfrm>
            <a:off x="1778269" y="2979697"/>
            <a:ext cx="739879" cy="839272"/>
          </a:xfrm>
          <a:prstGeom prst="rect">
            <a:avLst/>
          </a:prstGeom>
        </p:spPr>
      </p:pic>
      <p:pic>
        <p:nvPicPr>
          <p:cNvPr id="15" name="Picture 14" descr="A person standing in front of a green wall&#10;&#10;AI-generated content may be incorrect.">
            <a:extLst>
              <a:ext uri="{FF2B5EF4-FFF2-40B4-BE49-F238E27FC236}">
                <a16:creationId xmlns:a16="http://schemas.microsoft.com/office/drawing/2014/main" id="{D86A7E59-D775-2CE1-69B2-C2214A3C7F6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0" t="34100" r="36743" b="36148"/>
          <a:stretch>
            <a:fillRect/>
          </a:stretch>
        </p:blipFill>
        <p:spPr>
          <a:xfrm>
            <a:off x="1778269" y="3895664"/>
            <a:ext cx="794870" cy="832982"/>
          </a:xfrm>
          <a:prstGeom prst="rect">
            <a:avLst/>
          </a:prstGeom>
        </p:spPr>
      </p:pic>
      <p:pic>
        <p:nvPicPr>
          <p:cNvPr id="22" name="Picture 2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E54E4F4-7F6E-095E-4EBC-885B7F566083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27439" r="28856" b="58647"/>
          <a:stretch>
            <a:fillRect/>
          </a:stretch>
        </p:blipFill>
        <p:spPr>
          <a:xfrm>
            <a:off x="5468794" y="1805350"/>
            <a:ext cx="803973" cy="803973"/>
          </a:xfrm>
          <a:prstGeom prst="rect">
            <a:avLst/>
          </a:prstGeom>
        </p:spPr>
      </p:pic>
      <p:pic>
        <p:nvPicPr>
          <p:cNvPr id="26" name="Picture 2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1E5FF6D1-57E6-CDDC-3D44-6199BDB7452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3251" r="23891" b="32497"/>
          <a:stretch>
            <a:fillRect/>
          </a:stretch>
        </p:blipFill>
        <p:spPr>
          <a:xfrm>
            <a:off x="2608350" y="2272825"/>
            <a:ext cx="853589" cy="926380"/>
          </a:xfrm>
          <a:prstGeom prst="rect">
            <a:avLst/>
          </a:prstGeom>
        </p:spPr>
      </p:pic>
      <p:pic>
        <p:nvPicPr>
          <p:cNvPr id="36" name="Picture 35" descr="A person sitting in a chair with another person in a white shirt&#10;&#10;AI-generated content may be incorrect.">
            <a:extLst>
              <a:ext uri="{FF2B5EF4-FFF2-40B4-BE49-F238E27FC236}">
                <a16:creationId xmlns:a16="http://schemas.microsoft.com/office/drawing/2014/main" id="{CD56CE33-DB71-294A-F46C-409CD8F52A29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4169" r="25831" b="45881"/>
          <a:stretch>
            <a:fillRect/>
          </a:stretch>
        </p:blipFill>
        <p:spPr>
          <a:xfrm>
            <a:off x="2624825" y="1143702"/>
            <a:ext cx="826945" cy="1048042"/>
          </a:xfrm>
          <a:prstGeom prst="rect">
            <a:avLst/>
          </a:prstGeom>
        </p:spPr>
      </p:pic>
      <p:pic>
        <p:nvPicPr>
          <p:cNvPr id="38" name="Picture 37" descr="A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2235F0B3-7FDD-127E-4587-EB4B0E4432BE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7" t="26228" r="35713" b="40106"/>
          <a:stretch>
            <a:fillRect/>
          </a:stretch>
        </p:blipFill>
        <p:spPr>
          <a:xfrm>
            <a:off x="5509040" y="2688232"/>
            <a:ext cx="723479" cy="765598"/>
          </a:xfrm>
          <a:prstGeom prst="rect">
            <a:avLst/>
          </a:prstGeom>
        </p:spPr>
      </p:pic>
      <p:pic>
        <p:nvPicPr>
          <p:cNvPr id="40" name="Picture 39" descr="A group of men sitting in a wheelchair&#10;&#10;AI-generated content may be incorrect.">
            <a:extLst>
              <a:ext uri="{FF2B5EF4-FFF2-40B4-BE49-F238E27FC236}">
                <a16:creationId xmlns:a16="http://schemas.microsoft.com/office/drawing/2014/main" id="{C0058007-B2CE-8B8D-23D7-43052EA68EB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3582" r="82139" b="51468"/>
          <a:stretch>
            <a:fillRect/>
          </a:stretch>
        </p:blipFill>
        <p:spPr>
          <a:xfrm>
            <a:off x="3531566" y="3738258"/>
            <a:ext cx="853589" cy="990388"/>
          </a:xfrm>
          <a:prstGeom prst="rect">
            <a:avLst/>
          </a:prstGeom>
        </p:spPr>
      </p:pic>
      <p:pic>
        <p:nvPicPr>
          <p:cNvPr id="42" name="Picture 41" descr="A person sitting at a table signing a document&#10;&#10;AI-generated content may be incorrect.">
            <a:extLst>
              <a:ext uri="{FF2B5EF4-FFF2-40B4-BE49-F238E27FC236}">
                <a16:creationId xmlns:a16="http://schemas.microsoft.com/office/drawing/2014/main" id="{7CFCDD3C-832A-6625-E94D-977295BD7E2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0" r="24640" b="57761"/>
          <a:stretch>
            <a:fillRect/>
          </a:stretch>
        </p:blipFill>
        <p:spPr>
          <a:xfrm>
            <a:off x="2639089" y="4321298"/>
            <a:ext cx="831718" cy="924799"/>
          </a:xfrm>
          <a:prstGeom prst="rect">
            <a:avLst/>
          </a:prstGeom>
        </p:spPr>
      </p:pic>
      <p:pic>
        <p:nvPicPr>
          <p:cNvPr id="44" name="Picture 43" descr="A group of men on motorcycles&#10;&#10;AI-generated content may be incorrect.">
            <a:extLst>
              <a:ext uri="{FF2B5EF4-FFF2-40B4-BE49-F238E27FC236}">
                <a16:creationId xmlns:a16="http://schemas.microsoft.com/office/drawing/2014/main" id="{7E549C6C-318E-3DA4-0F2B-218C6AC2A500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9" t="25810" r="23066" b="52308"/>
          <a:stretch>
            <a:fillRect/>
          </a:stretch>
        </p:blipFill>
        <p:spPr>
          <a:xfrm>
            <a:off x="4519337" y="1979787"/>
            <a:ext cx="854954" cy="864746"/>
          </a:xfrm>
          <a:prstGeom prst="rect">
            <a:avLst/>
          </a:prstGeom>
        </p:spPr>
      </p:pic>
      <p:pic>
        <p:nvPicPr>
          <p:cNvPr id="46" name="Picture 45" descr="A person standing at a podium with a microphone&#10;&#10;AI-generated content may be incorrect.">
            <a:extLst>
              <a:ext uri="{FF2B5EF4-FFF2-40B4-BE49-F238E27FC236}">
                <a16:creationId xmlns:a16="http://schemas.microsoft.com/office/drawing/2014/main" id="{5D24D858-2952-66AE-A9B1-FC34F0A3CA03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21384" r="65493" b="64097"/>
          <a:stretch>
            <a:fillRect/>
          </a:stretch>
        </p:blipFill>
        <p:spPr>
          <a:xfrm>
            <a:off x="2620053" y="3252425"/>
            <a:ext cx="831718" cy="985012"/>
          </a:xfrm>
          <a:prstGeom prst="rect">
            <a:avLst/>
          </a:prstGeom>
        </p:spPr>
      </p:pic>
      <p:pic>
        <p:nvPicPr>
          <p:cNvPr id="47" name="Picture 46" descr="A person in a red and gold shirt&#10;&#10;AI-generated content may be incorrect.">
            <a:extLst>
              <a:ext uri="{FF2B5EF4-FFF2-40B4-BE49-F238E27FC236}">
                <a16:creationId xmlns:a16="http://schemas.microsoft.com/office/drawing/2014/main" id="{91A1EA63-975E-232A-06AE-647731A862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t="10322" r="17118" b="34038"/>
          <a:stretch>
            <a:fillRect/>
          </a:stretch>
        </p:blipFill>
        <p:spPr>
          <a:xfrm>
            <a:off x="3563844" y="2628273"/>
            <a:ext cx="853589" cy="101166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8" name="Picture 47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687C87F8-E219-6464-8EEE-59FF20F5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t="21291" r="42880" b="38737"/>
          <a:stretch>
            <a:fillRect/>
          </a:stretch>
        </p:blipFill>
        <p:spPr>
          <a:xfrm>
            <a:off x="3531565" y="1441526"/>
            <a:ext cx="885867" cy="113758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0" name="Picture 49" descr="A group of men sitting in a wheelchair&#10;&#10;AI-generated content may be incorrect.">
            <a:extLst>
              <a:ext uri="{FF2B5EF4-FFF2-40B4-BE49-F238E27FC236}">
                <a16:creationId xmlns:a16="http://schemas.microsoft.com/office/drawing/2014/main" id="{8E12600C-5528-8FA0-D908-2FA974F1E18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3582" r="82139" b="51468"/>
          <a:stretch>
            <a:fillRect/>
          </a:stretch>
        </p:blipFill>
        <p:spPr>
          <a:xfrm>
            <a:off x="185554" y="3036365"/>
            <a:ext cx="717377" cy="832346"/>
          </a:xfrm>
          <a:prstGeom prst="rect">
            <a:avLst/>
          </a:prstGeom>
        </p:spPr>
      </p:pic>
      <p:pic>
        <p:nvPicPr>
          <p:cNvPr id="51" name="Picture 50" descr="A person in a red and gold shirt&#10;&#10;AI-generated content may be incorrect.">
            <a:extLst>
              <a:ext uri="{FF2B5EF4-FFF2-40B4-BE49-F238E27FC236}">
                <a16:creationId xmlns:a16="http://schemas.microsoft.com/office/drawing/2014/main" id="{8BC459C6-6BAB-400E-3B7F-FFD4136FDD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t="10322" r="17118" b="34038"/>
          <a:stretch>
            <a:fillRect/>
          </a:stretch>
        </p:blipFill>
        <p:spPr>
          <a:xfrm>
            <a:off x="203152" y="2116816"/>
            <a:ext cx="717377" cy="8502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2" name="Picture 51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6031534C-25D6-4BCD-85F8-5FD1E5CC9D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t="21291" r="42880" b="38737"/>
          <a:stretch>
            <a:fillRect/>
          </a:stretch>
        </p:blipFill>
        <p:spPr>
          <a:xfrm>
            <a:off x="4512564" y="2873807"/>
            <a:ext cx="901345" cy="115746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3" name="Picture 52" descr="A person standing in front of a green wall&#10;&#10;AI-generated content may be incorrect.">
            <a:extLst>
              <a:ext uri="{FF2B5EF4-FFF2-40B4-BE49-F238E27FC236}">
                <a16:creationId xmlns:a16="http://schemas.microsoft.com/office/drawing/2014/main" id="{64162B8D-04A7-12E0-AF2D-352E00A9ABC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0" t="34100" r="36743" b="36148"/>
          <a:stretch>
            <a:fillRect/>
          </a:stretch>
        </p:blipFill>
        <p:spPr>
          <a:xfrm>
            <a:off x="6327650" y="2839849"/>
            <a:ext cx="725354" cy="760133"/>
          </a:xfrm>
          <a:prstGeom prst="rect">
            <a:avLst/>
          </a:prstGeom>
        </p:spPr>
      </p:pic>
      <p:pic>
        <p:nvPicPr>
          <p:cNvPr id="54" name="Picture 5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0AAC7484-1EAA-9CC1-D14C-1A2F6ABD4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3251" r="23891" b="32497"/>
          <a:stretch>
            <a:fillRect/>
          </a:stretch>
        </p:blipFill>
        <p:spPr>
          <a:xfrm>
            <a:off x="7138443" y="2217773"/>
            <a:ext cx="853589" cy="926380"/>
          </a:xfrm>
          <a:prstGeom prst="rect">
            <a:avLst/>
          </a:prstGeom>
        </p:spPr>
      </p:pic>
      <p:pic>
        <p:nvPicPr>
          <p:cNvPr id="55" name="Picture 54" descr="A person sitting in a chair with another person in a white shirt&#10;&#10;AI-generated content may be incorrect.">
            <a:extLst>
              <a:ext uri="{FF2B5EF4-FFF2-40B4-BE49-F238E27FC236}">
                <a16:creationId xmlns:a16="http://schemas.microsoft.com/office/drawing/2014/main" id="{AF05A8CD-0256-C3C9-40C2-AE78D9D42E7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4169" r="25831" b="45881"/>
          <a:stretch>
            <a:fillRect/>
          </a:stretch>
        </p:blipFill>
        <p:spPr>
          <a:xfrm>
            <a:off x="7154918" y="1088650"/>
            <a:ext cx="826945" cy="1048042"/>
          </a:xfrm>
          <a:prstGeom prst="rect">
            <a:avLst/>
          </a:prstGeom>
        </p:spPr>
      </p:pic>
      <p:pic>
        <p:nvPicPr>
          <p:cNvPr id="56" name="Picture 55" descr="A person sitting at a table signing a document&#10;&#10;AI-generated content may be incorrect.">
            <a:extLst>
              <a:ext uri="{FF2B5EF4-FFF2-40B4-BE49-F238E27FC236}">
                <a16:creationId xmlns:a16="http://schemas.microsoft.com/office/drawing/2014/main" id="{32AB2821-2210-3A9E-0595-D2C28E2BFA4C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0" r="24640" b="57761"/>
          <a:stretch>
            <a:fillRect/>
          </a:stretch>
        </p:blipFill>
        <p:spPr>
          <a:xfrm>
            <a:off x="8105610" y="3628683"/>
            <a:ext cx="831718" cy="924799"/>
          </a:xfrm>
          <a:prstGeom prst="rect">
            <a:avLst/>
          </a:prstGeom>
        </p:spPr>
      </p:pic>
      <p:pic>
        <p:nvPicPr>
          <p:cNvPr id="57" name="Picture 56" descr="A person standing at a podium with a microphone&#10;&#10;AI-generated content may be incorrect.">
            <a:extLst>
              <a:ext uri="{FF2B5EF4-FFF2-40B4-BE49-F238E27FC236}">
                <a16:creationId xmlns:a16="http://schemas.microsoft.com/office/drawing/2014/main" id="{A27AD203-C722-7F24-1741-3DC30D1468EA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21384" r="65493" b="64097"/>
          <a:stretch>
            <a:fillRect/>
          </a:stretch>
        </p:blipFill>
        <p:spPr>
          <a:xfrm>
            <a:off x="7150146" y="3197373"/>
            <a:ext cx="831718" cy="985012"/>
          </a:xfrm>
          <a:prstGeom prst="rect">
            <a:avLst/>
          </a:prstGeom>
        </p:spPr>
      </p:pic>
      <p:pic>
        <p:nvPicPr>
          <p:cNvPr id="58" name="Picture 57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AA3E016D-6D2A-C35C-F184-E0EB377EA21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9" t="27562" r="48998" b="26932"/>
          <a:stretch>
            <a:fillRect/>
          </a:stretch>
        </p:blipFill>
        <p:spPr>
          <a:xfrm>
            <a:off x="8090770" y="1786024"/>
            <a:ext cx="826945" cy="8090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9" name="Picture 58" descr="A person in a red and white dress&#10;&#10;AI-generated content may be incorrect.">
            <a:extLst>
              <a:ext uri="{FF2B5EF4-FFF2-40B4-BE49-F238E27FC236}">
                <a16:creationId xmlns:a16="http://schemas.microsoft.com/office/drawing/2014/main" id="{9AFE3A94-13D9-EA46-FABC-4077BD9150F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0" t="43328" r="8697" b="29115"/>
          <a:stretch>
            <a:fillRect/>
          </a:stretch>
        </p:blipFill>
        <p:spPr>
          <a:xfrm rot="16200000">
            <a:off x="8088381" y="2695305"/>
            <a:ext cx="862841" cy="795828"/>
          </a:xfrm>
          <a:prstGeom prst="rect">
            <a:avLst/>
          </a:prstGeom>
        </p:spPr>
      </p:pic>
      <p:pic>
        <p:nvPicPr>
          <p:cNvPr id="60" name="Picture 59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9ABBC395-3CB9-CF71-270B-0BEDBB99C4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t="21291" r="42880" b="38737"/>
          <a:stretch>
            <a:fillRect/>
          </a:stretch>
        </p:blipFill>
        <p:spPr>
          <a:xfrm>
            <a:off x="9077351" y="1505213"/>
            <a:ext cx="678352" cy="87110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1" name="Picture 60" descr="A child holding a book&#10;&#10;AI-generated content may be incorrect.">
            <a:extLst>
              <a:ext uri="{FF2B5EF4-FFF2-40B4-BE49-F238E27FC236}">
                <a16:creationId xmlns:a16="http://schemas.microsoft.com/office/drawing/2014/main" id="{CE3E7581-2451-7B96-D930-D72EED1BC2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t="7599" r="28088" b="33167"/>
          <a:stretch>
            <a:fillRect/>
          </a:stretch>
        </p:blipFill>
        <p:spPr>
          <a:xfrm>
            <a:off x="9077351" y="2320197"/>
            <a:ext cx="678352" cy="10004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2" name="Picture 61" descr="A person and person standing together in front of a building&#10;&#10;AI-generated content may be incorrect.">
            <a:extLst>
              <a:ext uri="{FF2B5EF4-FFF2-40B4-BE49-F238E27FC236}">
                <a16:creationId xmlns:a16="http://schemas.microsoft.com/office/drawing/2014/main" id="{E88C8F6E-13E3-0170-7402-1C26554BC8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4" t="16993" r="32577" b="47713"/>
          <a:stretch>
            <a:fillRect/>
          </a:stretch>
        </p:blipFill>
        <p:spPr>
          <a:xfrm>
            <a:off x="9077351" y="3348938"/>
            <a:ext cx="678352" cy="9392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3" name="Picture 6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33DD0F4E-874E-AAA3-1CC4-3142ECD668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3" r="41433" b="56719"/>
          <a:stretch>
            <a:fillRect/>
          </a:stretch>
        </p:blipFill>
        <p:spPr>
          <a:xfrm>
            <a:off x="9077351" y="4363539"/>
            <a:ext cx="731672" cy="8039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4" name="Picture 6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6DD6991A-A970-2760-B171-5D5A1E2520D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3251" r="23891" b="32497"/>
          <a:stretch>
            <a:fillRect/>
          </a:stretch>
        </p:blipFill>
        <p:spPr>
          <a:xfrm>
            <a:off x="9894812" y="2839369"/>
            <a:ext cx="853589" cy="926380"/>
          </a:xfrm>
          <a:prstGeom prst="rect">
            <a:avLst/>
          </a:prstGeom>
        </p:spPr>
      </p:pic>
      <p:pic>
        <p:nvPicPr>
          <p:cNvPr id="65" name="Picture 64" descr="A person sitting in a chair with another person in a white shirt&#10;&#10;AI-generated content may be incorrect.">
            <a:extLst>
              <a:ext uri="{FF2B5EF4-FFF2-40B4-BE49-F238E27FC236}">
                <a16:creationId xmlns:a16="http://schemas.microsoft.com/office/drawing/2014/main" id="{DDEDE63A-BD96-0E9B-54B2-2BBF74AE114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4169" r="25831" b="45881"/>
          <a:stretch>
            <a:fillRect/>
          </a:stretch>
        </p:blipFill>
        <p:spPr>
          <a:xfrm>
            <a:off x="9911287" y="1710246"/>
            <a:ext cx="826945" cy="1048042"/>
          </a:xfrm>
          <a:prstGeom prst="rect">
            <a:avLst/>
          </a:prstGeom>
        </p:spPr>
      </p:pic>
      <p:pic>
        <p:nvPicPr>
          <p:cNvPr id="66" name="Picture 65" descr="A person standing at a podium with a microphone&#10;&#10;AI-generated content may be incorrect.">
            <a:extLst>
              <a:ext uri="{FF2B5EF4-FFF2-40B4-BE49-F238E27FC236}">
                <a16:creationId xmlns:a16="http://schemas.microsoft.com/office/drawing/2014/main" id="{C6681B18-3415-2A68-CB7C-07BCABBF655E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21384" r="65493" b="64097"/>
          <a:stretch>
            <a:fillRect/>
          </a:stretch>
        </p:blipFill>
        <p:spPr>
          <a:xfrm>
            <a:off x="9906515" y="3818969"/>
            <a:ext cx="831718" cy="985012"/>
          </a:xfrm>
          <a:prstGeom prst="rect">
            <a:avLst/>
          </a:prstGeom>
        </p:spPr>
      </p:pic>
      <p:pic>
        <p:nvPicPr>
          <p:cNvPr id="67" name="Picture 66" descr="A child holding a book&#10;&#10;AI-generated content may be incorrect.">
            <a:extLst>
              <a:ext uri="{FF2B5EF4-FFF2-40B4-BE49-F238E27FC236}">
                <a16:creationId xmlns:a16="http://schemas.microsoft.com/office/drawing/2014/main" id="{299AD9E0-2C16-56D5-A2E7-A8320F9DE7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t="7599" r="28088" b="33167"/>
          <a:stretch>
            <a:fillRect/>
          </a:stretch>
        </p:blipFill>
        <p:spPr>
          <a:xfrm>
            <a:off x="10887510" y="2192276"/>
            <a:ext cx="678352" cy="10004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8" name="Picture 67" descr="A person and person standing together in front of a building&#10;&#10;AI-generated content may be incorrect.">
            <a:extLst>
              <a:ext uri="{FF2B5EF4-FFF2-40B4-BE49-F238E27FC236}">
                <a16:creationId xmlns:a16="http://schemas.microsoft.com/office/drawing/2014/main" id="{7949B225-1D06-FF5E-F471-7DE6BFDE50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4" t="16993" r="32577" b="47713"/>
          <a:stretch>
            <a:fillRect/>
          </a:stretch>
        </p:blipFill>
        <p:spPr>
          <a:xfrm>
            <a:off x="10887510" y="3221017"/>
            <a:ext cx="678352" cy="9392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FCB73D-E380-98C4-D451-F9119201830F}"/>
              </a:ext>
            </a:extLst>
          </p:cNvPr>
          <p:cNvSpPr txBox="1"/>
          <p:nvPr/>
        </p:nvSpPr>
        <p:spPr>
          <a:xfrm>
            <a:off x="0" y="1678314"/>
            <a:ext cx="1219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300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Call to </a:t>
            </a:r>
          </a:p>
          <a:p>
            <a:pPr algn="ctr"/>
            <a:r>
              <a:rPr lang="en-US" sz="8300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</a:t>
            </a:r>
          </a:p>
        </p:txBody>
      </p:sp>
      <p:pic>
        <p:nvPicPr>
          <p:cNvPr id="2" name="Picture 1" descr="A green and black text&#10;&#10;AI-generated content may be incorrect.">
            <a:extLst>
              <a:ext uri="{FF2B5EF4-FFF2-40B4-BE49-F238E27FC236}">
                <a16:creationId xmlns:a16="http://schemas.microsoft.com/office/drawing/2014/main" id="{8914CC14-E08A-9B57-F643-1380978483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26" y="4614822"/>
            <a:ext cx="4642633" cy="14222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7F1302-61EA-52FF-FE6D-EB52055F279F}"/>
              </a:ext>
            </a:extLst>
          </p:cNvPr>
          <p:cNvSpPr/>
          <p:nvPr/>
        </p:nvSpPr>
        <p:spPr>
          <a:xfrm>
            <a:off x="0" y="6545267"/>
            <a:ext cx="12192000" cy="341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round tables and a person speaking into a microphone&#10;&#10;Description automatically generated">
            <a:extLst>
              <a:ext uri="{FF2B5EF4-FFF2-40B4-BE49-F238E27FC236}">
                <a16:creationId xmlns:a16="http://schemas.microsoft.com/office/drawing/2014/main" id="{3532755B-D152-68D4-84E8-363943E594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214"/>
            <a:ext cx="6079142" cy="404516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43563D-E830-48E5-2D85-E61E28423AB1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8952" y="4178573"/>
            <a:ext cx="5426499" cy="2566232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marL="152407">
              <a:spcAft>
                <a:spcPts val="400"/>
              </a:spcAft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Organizations that provide systems, tools, processes, materials, mentoring, coaching 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and training are invited to collaborate in the implementation of the plans to saturate the 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nation with multiplying churches and missional communities. The spirit of </a:t>
            </a:r>
            <a:r>
              <a:rPr lang="en-US" sz="19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is inclusive, with an emphasis on grassroots collaboration and action.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298148-D04E-4E69-2778-9B23B647F3E6}"/>
              </a:ext>
            </a:extLst>
          </p:cNvPr>
          <p:cNvSpPr/>
          <p:nvPr/>
        </p:nvSpPr>
        <p:spPr>
          <a:xfrm>
            <a:off x="7371066" y="420631"/>
            <a:ext cx="1451874" cy="14518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86448"/>
            <a:ext cx="6079142" cy="99875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A place for every system </a:t>
            </a:r>
            <a:b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that promotes saturation</a:t>
            </a:r>
            <a:endParaRPr lang="en-US" sz="2800" b="1" dirty="0">
              <a:solidFill>
                <a:srgbClr val="ADD1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AF60E3-06B8-CFAA-0323-2B20C9EDF45D}"/>
              </a:ext>
            </a:extLst>
          </p:cNvPr>
          <p:cNvSpPr txBox="1"/>
          <p:nvPr/>
        </p:nvSpPr>
        <p:spPr>
          <a:xfrm>
            <a:off x="16858" y="417211"/>
            <a:ext cx="60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D9CE5545-B87E-6136-C032-195DE8868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74" y="1998964"/>
            <a:ext cx="2070926" cy="2019153"/>
          </a:xfrm>
          <a:prstGeom prst="rect">
            <a:avLst/>
          </a:prstGeom>
        </p:spPr>
      </p:pic>
      <p:pic>
        <p:nvPicPr>
          <p:cNvPr id="5" name="Picture 4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9EDC1621-C8F5-5212-15F6-30DDC8C96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86" y="1975852"/>
            <a:ext cx="2053319" cy="20019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EE6DC17-685F-A505-171D-EF293871A027}"/>
              </a:ext>
            </a:extLst>
          </p:cNvPr>
          <p:cNvSpPr/>
          <p:nvPr/>
        </p:nvSpPr>
        <p:spPr>
          <a:xfrm>
            <a:off x="1034566" y="210820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9FF6A5-79C8-C41F-BB1B-5B238999616B}"/>
              </a:ext>
            </a:extLst>
          </p:cNvPr>
          <p:cNvSpPr/>
          <p:nvPr/>
        </p:nvSpPr>
        <p:spPr>
          <a:xfrm>
            <a:off x="3118079" y="21147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AC26ACFC-0511-4905-C6AC-F0198F144D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90" y="3884870"/>
            <a:ext cx="2059095" cy="20076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12B04D-64B7-A4D3-BC0C-5D1F282423BC}"/>
              </a:ext>
            </a:extLst>
          </p:cNvPr>
          <p:cNvSpPr/>
          <p:nvPr/>
        </p:nvSpPr>
        <p:spPr>
          <a:xfrm>
            <a:off x="1042084" y="400068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y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883926E4-7E1F-E181-600F-DF11E9032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98" y="3858363"/>
            <a:ext cx="203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BA9BE85-FB1D-06F2-F3E5-856173F28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" r="13910"/>
          <a:stretch>
            <a:fillRect/>
          </a:stretch>
        </p:blipFill>
        <p:spPr>
          <a:xfrm>
            <a:off x="4362994" y="0"/>
            <a:ext cx="7998823" cy="68592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266" y="0"/>
            <a:ext cx="516738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-2266" y="2598154"/>
            <a:ext cx="5165123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Table </a:t>
            </a:r>
          </a:p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Puerto Rico</a:t>
            </a:r>
          </a:p>
        </p:txBody>
      </p:sp>
    </p:spTree>
    <p:extLst>
      <p:ext uri="{BB962C8B-B14F-4D97-AF65-F5344CB8AC3E}">
        <p14:creationId xmlns:p14="http://schemas.microsoft.com/office/powerpoint/2010/main" val="41161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2ACBE65-311F-83CF-5431-80AC3794B9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6978" y="0"/>
            <a:ext cx="6858852" cy="1419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0" y="134289"/>
            <a:ext cx="6831874" cy="12503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Table in </a:t>
            </a:r>
            <a:b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 Republic</a:t>
            </a:r>
          </a:p>
        </p:txBody>
      </p:sp>
    </p:spTree>
    <p:extLst>
      <p:ext uri="{BB962C8B-B14F-4D97-AF65-F5344CB8AC3E}">
        <p14:creationId xmlns:p14="http://schemas.microsoft.com/office/powerpoint/2010/main" val="41479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9B9DC4-8609-237F-3C8A-88D9B996F257}"/>
              </a:ext>
            </a:extLst>
          </p:cNvPr>
          <p:cNvSpPr/>
          <p:nvPr/>
        </p:nvSpPr>
        <p:spPr>
          <a:xfrm>
            <a:off x="0" y="-32130"/>
            <a:ext cx="12192000" cy="15396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519" y="3025349"/>
            <a:ext cx="1657296" cy="1657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663" y="3260875"/>
            <a:ext cx="1449854" cy="11862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85" y="3140501"/>
            <a:ext cx="866514" cy="1361017"/>
          </a:xfrm>
          <a:prstGeom prst="rect">
            <a:avLst/>
          </a:prstGeom>
        </p:spPr>
      </p:pic>
      <p:pic>
        <p:nvPicPr>
          <p:cNvPr id="1026" name="Picture 2" descr="Asambleas de Dios no tiene candidatos; llama a votar el 15 de mayo |  Evidencia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663" y="5316963"/>
            <a:ext cx="1053397" cy="8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122" y="3239503"/>
            <a:ext cx="1157703" cy="11577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876" y="5256795"/>
            <a:ext cx="1400074" cy="10430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19" y="3239504"/>
            <a:ext cx="1157702" cy="1157703"/>
          </a:xfrm>
          <a:prstGeom prst="rect">
            <a:avLst/>
          </a:prstGeom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52057"/>
              </p:ext>
            </p:extLst>
          </p:nvPr>
        </p:nvGraphicFramePr>
        <p:xfrm>
          <a:off x="6032656" y="5236144"/>
          <a:ext cx="1349808" cy="104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7543546" imgH="5829097" progId="AcroExch.Document.7">
                  <p:embed/>
                </p:oleObj>
              </mc:Choice>
              <mc:Fallback>
                <p:oleObj name="Acrobat Document" r:id="rId9" imgW="7543546" imgH="5829097" progId="AcroExch.Document.7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2656" y="5236144"/>
                        <a:ext cx="1349808" cy="1043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61" y="5256795"/>
            <a:ext cx="1043032" cy="1043032"/>
          </a:xfrm>
          <a:prstGeom prst="rect">
            <a:avLst/>
          </a:prstGeom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id="{06414CFC-8860-6F29-DD7F-6AFAD8784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739" y="3340401"/>
            <a:ext cx="962131" cy="955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ED135B-5EAC-7470-FA2D-2143079A259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24" y="1863399"/>
            <a:ext cx="2435626" cy="6430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284B3B-1D46-AA9F-7E9C-416A80D9014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933" y="5316963"/>
            <a:ext cx="1826056" cy="1050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C9A42-812B-0A4C-A09D-CFDC9B085B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026" y="1661161"/>
            <a:ext cx="1430806" cy="861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2F5D6F-A9D5-EA70-4B8C-D8B3D88326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05" y="1785509"/>
            <a:ext cx="2198760" cy="656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2FAE5-B902-27DA-AC73-E729F4AEDB8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633" y="5218038"/>
            <a:ext cx="962131" cy="1096786"/>
          </a:xfrm>
          <a:prstGeom prst="rect">
            <a:avLst/>
          </a:prstGeom>
        </p:spPr>
      </p:pic>
      <p:pic>
        <p:nvPicPr>
          <p:cNvPr id="6" name="Picture 5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BCCB5781-8207-46B0-72D6-327B73ACB26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713" y="1866498"/>
            <a:ext cx="2116790" cy="626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B65706-5A3C-9D75-A640-D07AAC944C8F}"/>
              </a:ext>
            </a:extLst>
          </p:cNvPr>
          <p:cNvSpPr txBox="1"/>
          <p:nvPr/>
        </p:nvSpPr>
        <p:spPr>
          <a:xfrm>
            <a:off x="0" y="328731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</a:rPr>
              <a:t>Another example: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</a:rPr>
              <a:t>Dominican Republic</a:t>
            </a:r>
            <a:r>
              <a:rPr lang="en-CA" sz="2600" b="1" dirty="0">
                <a:solidFill>
                  <a:schemeClr val="bg1"/>
                </a:solidFill>
                <a:latin typeface="Arial" panose="020B0604020202020204" pitchFamily="34" charset="0"/>
              </a:rPr>
              <a:t>: many denominations and networks – </a:t>
            </a:r>
            <a:r>
              <a:rPr lang="en-CA" sz="2600" b="1" dirty="0">
                <a:solidFill>
                  <a:srgbClr val="ADD141"/>
                </a:solidFill>
                <a:latin typeface="Arial" panose="020B0604020202020204" pitchFamily="34" charset="0"/>
              </a:rPr>
              <a:t>One Goal!</a:t>
            </a:r>
            <a:endParaRPr lang="en-US" sz="2600" b="1" kern="0" dirty="0">
              <a:solidFill>
                <a:srgbClr val="ADD14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1"/>
          <a:stretch>
            <a:fillRect/>
          </a:stretch>
        </p:blipFill>
        <p:spPr>
          <a:xfrm>
            <a:off x="5046616" y="0"/>
            <a:ext cx="7145384" cy="6841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435D08-8C25-A802-1CC9-7CD7D8513C84}"/>
              </a:ext>
            </a:extLst>
          </p:cNvPr>
          <p:cNvSpPr/>
          <p:nvPr/>
        </p:nvSpPr>
        <p:spPr>
          <a:xfrm>
            <a:off x="-4531" y="0"/>
            <a:ext cx="60982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14">
            <a:extLst>
              <a:ext uri="{FF2B5EF4-FFF2-40B4-BE49-F238E27FC236}">
                <a16:creationId xmlns:a16="http://schemas.microsoft.com/office/drawing/2014/main" id="{58CB047E-989D-AE89-9A7E-C7F2B42A0807}"/>
              </a:ext>
            </a:extLst>
          </p:cNvPr>
          <p:cNvSpPr txBox="1"/>
          <p:nvPr/>
        </p:nvSpPr>
        <p:spPr>
          <a:xfrm>
            <a:off x="445750" y="1996036"/>
            <a:ext cx="5297403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Roundtable Gathering 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leaders from different denominations and ministries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ministries/organizations represented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organization had an opportunity to share about their efforts and strategies.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organization marked on the map where they are working.</a:t>
            </a:r>
          </a:p>
        </p:txBody>
      </p:sp>
      <p:sp>
        <p:nvSpPr>
          <p:cNvPr id="94" name="Google Shape;94;p14"/>
          <p:cNvSpPr txBox="1"/>
          <p:nvPr/>
        </p:nvSpPr>
        <p:spPr>
          <a:xfrm>
            <a:off x="729999" y="1269914"/>
            <a:ext cx="219893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4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Cambodia</a:t>
            </a:r>
            <a:endParaRPr lang="en-US" sz="2400" b="1" dirty="0">
              <a:solidFill>
                <a:srgbClr val="ADD141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B4510-FEFB-AFE5-F190-A9A46EAA1DCE}"/>
              </a:ext>
            </a:extLst>
          </p:cNvPr>
          <p:cNvSpPr txBox="1"/>
          <p:nvPr/>
        </p:nvSpPr>
        <p:spPr>
          <a:xfrm>
            <a:off x="631488" y="662703"/>
            <a:ext cx="378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examples</a:t>
            </a:r>
            <a:endParaRPr lang="en-A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2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F13CE8-E954-6180-01BD-C41333F5B739}"/>
              </a:ext>
            </a:extLst>
          </p:cNvPr>
          <p:cNvSpPr/>
          <p:nvPr/>
        </p:nvSpPr>
        <p:spPr>
          <a:xfrm>
            <a:off x="-2266" y="13323"/>
            <a:ext cx="121942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126258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Cambodia</a:t>
            </a:r>
            <a:endParaRPr lang="en-US" sz="2800" b="1" dirty="0">
              <a:solidFill>
                <a:srgbClr val="ADD141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AF5D45FE-13B7-1207-E244-0F5EBA6D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992" y="176218"/>
            <a:ext cx="8674084" cy="65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7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DD0EC-FCA5-CE42-F999-13931BD4FB32}"/>
              </a:ext>
            </a:extLst>
          </p:cNvPr>
          <p:cNvSpPr/>
          <p:nvPr/>
        </p:nvSpPr>
        <p:spPr>
          <a:xfrm>
            <a:off x="-2266" y="6661"/>
            <a:ext cx="121942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94;p14">
            <a:extLst>
              <a:ext uri="{FF2B5EF4-FFF2-40B4-BE49-F238E27FC236}">
                <a16:creationId xmlns:a16="http://schemas.microsoft.com/office/drawing/2014/main" id="{FF95DF06-388A-4820-F34F-0CC69D13BE35}"/>
              </a:ext>
            </a:extLst>
          </p:cNvPr>
          <p:cNvSpPr txBox="1"/>
          <p:nvPr/>
        </p:nvSpPr>
        <p:spPr>
          <a:xfrm>
            <a:off x="7085405" y="893695"/>
            <a:ext cx="268196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Tanzania</a:t>
            </a:r>
            <a:endParaRPr lang="en-US" sz="2800" b="1" dirty="0">
              <a:solidFill>
                <a:srgbClr val="ADD141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5D960-E659-6A06-FBF3-7E6E213E24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903" y="1937501"/>
            <a:ext cx="8192097" cy="49204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D4C69E-1AE4-FB20-412E-FF98F3D4DC39}"/>
              </a:ext>
            </a:extLst>
          </p:cNvPr>
          <p:cNvSpPr/>
          <p:nvPr/>
        </p:nvSpPr>
        <p:spPr>
          <a:xfrm>
            <a:off x="158497" y="237687"/>
            <a:ext cx="5648328" cy="564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F961-1521-09BD-78FD-834951575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29" y="310841"/>
            <a:ext cx="5474043" cy="54740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76674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1FF36-DFCB-B205-0311-354B763F1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843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8F4FB7-F8E8-8077-5E85-617506EE870B}"/>
              </a:ext>
            </a:extLst>
          </p:cNvPr>
          <p:cNvSpPr/>
          <p:nvPr/>
        </p:nvSpPr>
        <p:spPr>
          <a:xfrm>
            <a:off x="-26978" y="0"/>
            <a:ext cx="122189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CD9DF-5499-2419-0626-5427295C7D87}"/>
              </a:ext>
            </a:extLst>
          </p:cNvPr>
          <p:cNvSpPr txBox="1"/>
          <p:nvPr/>
        </p:nvSpPr>
        <p:spPr>
          <a:xfrm>
            <a:off x="774192" y="1748583"/>
            <a:ext cx="10643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DD14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Our specific goal: </a:t>
            </a:r>
          </a:p>
          <a:p>
            <a:pPr algn="ctr"/>
            <a:endParaRPr lang="en-US" sz="32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To establish an effective disciple-making, </a:t>
            </a:r>
            <a:b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church planting roundtable in each nation, supported by regional</a:t>
            </a: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collaborative gatherings. </a:t>
            </a:r>
          </a:p>
        </p:txBody>
      </p:sp>
    </p:spTree>
    <p:extLst>
      <p:ext uri="{BB962C8B-B14F-4D97-AF65-F5344CB8AC3E}">
        <p14:creationId xmlns:p14="http://schemas.microsoft.com/office/powerpoint/2010/main" val="1810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0B1374-AE80-AF1B-BFDB-4BB418CEF005}"/>
              </a:ext>
            </a:extLst>
          </p:cNvPr>
          <p:cNvSpPr/>
          <p:nvPr/>
        </p:nvSpPr>
        <p:spPr>
          <a:xfrm>
            <a:off x="5994400" y="2888343"/>
            <a:ext cx="6197600" cy="478971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068934-7591-31A3-0AD9-8787F98B6E50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F46C-F4F7-D3C3-71D1-7B8A33A65689}"/>
              </a:ext>
            </a:extLst>
          </p:cNvPr>
          <p:cNvSpPr txBox="1">
            <a:spLocks/>
          </p:cNvSpPr>
          <p:nvPr/>
        </p:nvSpPr>
        <p:spPr>
          <a:xfrm>
            <a:off x="6866855" y="724475"/>
            <a:ext cx="4627703" cy="564729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An invitation to </a:t>
            </a:r>
            <a:r>
              <a:rPr lang="en-US" sz="112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</a:t>
            </a: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the nations with disciple making churches document is available on the home page of 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collaborate2saturate.org </a:t>
            </a: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along with a PowerPoint. This one-page document provides a general agreement that can be signed by those wishing to collaborate together.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FFA48-EEFA-2C72-7CDC-9B96B812A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02" y="319314"/>
            <a:ext cx="4835742" cy="6258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59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921343B-CA7F-8637-FC37-9E2BBA105D8C}"/>
              </a:ext>
            </a:extLst>
          </p:cNvPr>
          <p:cNvSpPr/>
          <p:nvPr/>
        </p:nvSpPr>
        <p:spPr>
          <a:xfrm>
            <a:off x="5853456" y="1018073"/>
            <a:ext cx="4821854" cy="4821854"/>
          </a:xfrm>
          <a:prstGeom prst="ellipse">
            <a:avLst/>
          </a:prstGeom>
          <a:noFill/>
          <a:ln w="38100">
            <a:solidFill>
              <a:srgbClr val="ADD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F5E34-9BA5-2B81-5571-57AC3114BE14}"/>
              </a:ext>
            </a:extLst>
          </p:cNvPr>
          <p:cNvSpPr/>
          <p:nvPr/>
        </p:nvSpPr>
        <p:spPr>
          <a:xfrm>
            <a:off x="6662689" y="574431"/>
            <a:ext cx="2493034" cy="1160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BD50D6-677C-7E1F-2E79-05076E47B7EC}"/>
              </a:ext>
            </a:extLst>
          </p:cNvPr>
          <p:cNvSpPr/>
          <p:nvPr/>
        </p:nvSpPr>
        <p:spPr>
          <a:xfrm>
            <a:off x="-5436" y="8026"/>
            <a:ext cx="4009018" cy="6849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698411-E4DA-CFCA-9558-AD4A0D6E5FEE}"/>
              </a:ext>
            </a:extLst>
          </p:cNvPr>
          <p:cNvSpPr txBox="1">
            <a:spLocks/>
          </p:cNvSpPr>
          <p:nvPr/>
        </p:nvSpPr>
        <p:spPr>
          <a:xfrm>
            <a:off x="274709" y="2618350"/>
            <a:ext cx="3489158" cy="14859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invited to</a:t>
            </a:r>
          </a:p>
          <a:p>
            <a:pPr algn="ctr"/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</a:t>
            </a:r>
            <a:endParaRPr lang="en-AR" sz="2800" b="1" dirty="0">
              <a:solidFill>
                <a:srgbClr val="ADD1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6BF650-B2F5-12DB-DFC9-3519E78D62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649" y="1795531"/>
            <a:ext cx="1820403" cy="580388"/>
          </a:xfrm>
          <a:prstGeom prst="rect">
            <a:avLst/>
          </a:prstGeom>
        </p:spPr>
      </p:pic>
      <p:pic>
        <p:nvPicPr>
          <p:cNvPr id="9" name="Picture 8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A8E30C68-9D05-075C-A8BB-E065E9649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152" y="3629674"/>
            <a:ext cx="1536316" cy="768158"/>
          </a:xfrm>
          <a:prstGeom prst="rect">
            <a:avLst/>
          </a:prstGeom>
        </p:spPr>
      </p:pic>
      <p:pic>
        <p:nvPicPr>
          <p:cNvPr id="22" name="Picture 21" descr="A close-up of a sign&#10;&#10;Description automatically generated">
            <a:extLst>
              <a:ext uri="{FF2B5EF4-FFF2-40B4-BE49-F238E27FC236}">
                <a16:creationId xmlns:a16="http://schemas.microsoft.com/office/drawing/2014/main" id="{57BF7E93-4DFD-63A1-F426-6A82B58000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689" y="808555"/>
            <a:ext cx="2288987" cy="676926"/>
          </a:xfrm>
          <a:prstGeom prst="rect">
            <a:avLst/>
          </a:prstGeom>
        </p:spPr>
      </p:pic>
      <p:pic>
        <p:nvPicPr>
          <p:cNvPr id="10" name="Picture 9" descr="A green and black text&#10;&#10;AI-generated content may be incorrect.">
            <a:extLst>
              <a:ext uri="{FF2B5EF4-FFF2-40B4-BE49-F238E27FC236}">
                <a16:creationId xmlns:a16="http://schemas.microsoft.com/office/drawing/2014/main" id="{997EBA6D-BCFA-1181-2BFE-1B010E5F4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1" y="2937993"/>
            <a:ext cx="2757618" cy="844763"/>
          </a:xfrm>
          <a:prstGeom prst="rect">
            <a:avLst/>
          </a:prstGeom>
        </p:spPr>
      </p:pic>
      <p:pic>
        <p:nvPicPr>
          <p:cNvPr id="12" name="Picture 11" descr="A green and white logo&#10;&#10;AI-generated content may be incorrect.">
            <a:extLst>
              <a:ext uri="{FF2B5EF4-FFF2-40B4-BE49-F238E27FC236}">
                <a16:creationId xmlns:a16="http://schemas.microsoft.com/office/drawing/2014/main" id="{8DEA4FC2-7673-8A0D-B351-C7F3B49F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2" y="4746477"/>
            <a:ext cx="2165186" cy="458020"/>
          </a:xfrm>
          <a:prstGeom prst="rect">
            <a:avLst/>
          </a:prstGeom>
        </p:spPr>
      </p:pic>
      <p:pic>
        <p:nvPicPr>
          <p:cNvPr id="21" name="Picture 20" descr="A logo for a marathon&#10;&#10;AI-generated content may be incorrect.">
            <a:extLst>
              <a:ext uri="{FF2B5EF4-FFF2-40B4-BE49-F238E27FC236}">
                <a16:creationId xmlns:a16="http://schemas.microsoft.com/office/drawing/2014/main" id="{C1961B85-BC0E-7D2A-AB25-5E9D20B0A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80" y="2126609"/>
            <a:ext cx="2157415" cy="7429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032B47-DC2A-DC34-56F2-A2DB83497196}"/>
              </a:ext>
            </a:extLst>
          </p:cNvPr>
          <p:cNvSpPr/>
          <p:nvPr/>
        </p:nvSpPr>
        <p:spPr>
          <a:xfrm>
            <a:off x="8358446" y="5281288"/>
            <a:ext cx="1820403" cy="768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7237B60B-14E8-1710-B03F-7EB72956A4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985" y="5354909"/>
            <a:ext cx="1536315" cy="6209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5F6A1-FC2F-D113-63CA-C3979A7F7226}"/>
              </a:ext>
            </a:extLst>
          </p:cNvPr>
          <p:cNvSpPr/>
          <p:nvPr/>
        </p:nvSpPr>
        <p:spPr>
          <a:xfrm>
            <a:off x="0" y="17"/>
            <a:ext cx="12192000" cy="33066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C5F6F-3716-2DB2-3B32-8F78ED33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348192"/>
            <a:ext cx="11625942" cy="26769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</a:t>
            </a:r>
            <a:b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us to work and pray for…</a:t>
            </a: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3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1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Progression</a:t>
            </a:r>
            <a:br>
              <a:rPr lang="en-CA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Namely, growing health in all four stages of collaboration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7027FA-3468-1AA7-0DAB-D5E8D6F36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098988"/>
              </p:ext>
            </p:extLst>
          </p:nvPr>
        </p:nvGraphicFramePr>
        <p:xfrm>
          <a:off x="1265425" y="3551328"/>
          <a:ext cx="9447604" cy="2958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0499">
                  <a:extLst>
                    <a:ext uri="{9D8B030D-6E8A-4147-A177-3AD203B41FA5}">
                      <a16:colId xmlns:a16="http://schemas.microsoft.com/office/drawing/2014/main" val="3104849996"/>
                    </a:ext>
                  </a:extLst>
                </a:gridCol>
                <a:gridCol w="1854470">
                  <a:extLst>
                    <a:ext uri="{9D8B030D-6E8A-4147-A177-3AD203B41FA5}">
                      <a16:colId xmlns:a16="http://schemas.microsoft.com/office/drawing/2014/main" val="3950925773"/>
                    </a:ext>
                  </a:extLst>
                </a:gridCol>
                <a:gridCol w="2175220">
                  <a:extLst>
                    <a:ext uri="{9D8B030D-6E8A-4147-A177-3AD203B41FA5}">
                      <a16:colId xmlns:a16="http://schemas.microsoft.com/office/drawing/2014/main" val="3497219554"/>
                    </a:ext>
                  </a:extLst>
                </a:gridCol>
                <a:gridCol w="2467415">
                  <a:extLst>
                    <a:ext uri="{9D8B030D-6E8A-4147-A177-3AD203B41FA5}">
                      <a16:colId xmlns:a16="http://schemas.microsoft.com/office/drawing/2014/main" val="1914574584"/>
                    </a:ext>
                  </a:extLst>
                </a:gridCol>
              </a:tblGrid>
              <a:tr h="2018198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</a:t>
                      </a:r>
                    </a:p>
                    <a:p>
                      <a:pPr algn="ctr" fontAlgn="ctr"/>
                      <a:r>
                        <a:rPr lang="en-CA" sz="2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Team/Catalysts</a:t>
                      </a:r>
                      <a:endParaRPr lang="en-CA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Information</a:t>
                      </a:r>
                      <a:endParaRPr lang="en-CA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Gatherings</a:t>
                      </a:r>
                      <a:endParaRPr lang="en-CA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Systems</a:t>
                      </a:r>
                    </a:p>
                    <a:p>
                      <a:pPr algn="ctr" fontAlgn="ctr"/>
                      <a:r>
                        <a:rPr lang="en-CA" sz="2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Tools/Training</a:t>
                      </a:r>
                      <a:endParaRPr lang="en-CA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16336661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67242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5730749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2E1F7F32-D433-1367-AFB9-F18B717CA7B5}"/>
              </a:ext>
            </a:extLst>
          </p:cNvPr>
          <p:cNvSpPr/>
          <p:nvPr/>
        </p:nvSpPr>
        <p:spPr>
          <a:xfrm>
            <a:off x="5649194" y="1248137"/>
            <a:ext cx="867635" cy="86763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FA673-1E2C-9FEA-48A9-F4579C1750C4}"/>
              </a:ext>
            </a:extLst>
          </p:cNvPr>
          <p:cNvSpPr txBox="1"/>
          <p:nvPr/>
        </p:nvSpPr>
        <p:spPr>
          <a:xfrm>
            <a:off x="5659915" y="1363506"/>
            <a:ext cx="86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80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E3D37-B6DA-E9F8-1A07-7D483FB514CE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49371-D964-7FE8-38A5-E5DC51576E08}"/>
              </a:ext>
            </a:extLst>
          </p:cNvPr>
          <p:cNvSpPr txBox="1"/>
          <p:nvPr/>
        </p:nvSpPr>
        <p:spPr>
          <a:xfrm>
            <a:off x="0" y="2586446"/>
            <a:ext cx="6095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Church multiplication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and disciple-making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rgbClr val="ADD14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in my country</a:t>
            </a:r>
            <a:endParaRPr lang="en-US" sz="2800" dirty="0">
              <a:solidFill>
                <a:srgbClr val="ADD141"/>
              </a:solidFill>
            </a:endParaRPr>
          </a:p>
        </p:txBody>
      </p:sp>
      <p:pic>
        <p:nvPicPr>
          <p:cNvPr id="6" name="Picture 5" descr="A paper with a questionnaire&#10;&#10;Description automatically generated with medium confidence">
            <a:extLst>
              <a:ext uri="{FF2B5EF4-FFF2-40B4-BE49-F238E27FC236}">
                <a16:creationId xmlns:a16="http://schemas.microsoft.com/office/drawing/2014/main" id="{E69AC7D8-996C-72C5-6BBA-72FFAA178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25" y="358346"/>
            <a:ext cx="5107460" cy="6128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43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FB750-0DCB-1673-FAEE-37FA05955A3A}"/>
              </a:ext>
            </a:extLst>
          </p:cNvPr>
          <p:cNvSpPr/>
          <p:nvPr/>
        </p:nvSpPr>
        <p:spPr>
          <a:xfrm>
            <a:off x="-15211" y="12206"/>
            <a:ext cx="60982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868" y="567002"/>
            <a:ext cx="5472255" cy="5924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us to work and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pray for…</a:t>
            </a:r>
            <a:br>
              <a:rPr lang="en-CA" sz="3200" dirty="0">
                <a:latin typeface="+mn-lt"/>
              </a:rPr>
            </a:br>
            <a:br>
              <a:rPr lang="en-CA" sz="3200" dirty="0">
                <a:latin typeface="+mn-lt"/>
              </a:rPr>
            </a:br>
            <a:br>
              <a:rPr lang="en-CA" sz="32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rgbClr val="ADD14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Healthy and effective collaboration in </a:t>
            </a:r>
            <a:br>
              <a:rPr lang="en-CA" sz="2800" b="1" dirty="0">
                <a:solidFill>
                  <a:srgbClr val="ADD14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200 nations</a:t>
            </a:r>
            <a:br>
              <a:rPr lang="en-CA" sz="28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200" dirty="0">
                <a:solidFill>
                  <a:srgbClr val="ADD141"/>
                </a:solidFill>
                <a:latin typeface="+mn-lt"/>
                <a:cs typeface="Calibri" panose="020F0502020204030204" pitchFamily="34" charset="0"/>
              </a:rPr>
            </a:br>
            <a:endParaRPr lang="en-CA" sz="3200" dirty="0">
              <a:solidFill>
                <a:srgbClr val="ADD14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C6967-ADF4-9039-16D2-1F981314973B}"/>
              </a:ext>
            </a:extLst>
          </p:cNvPr>
          <p:cNvSpPr txBox="1"/>
          <p:nvPr/>
        </p:nvSpPr>
        <p:spPr>
          <a:xfrm>
            <a:off x="6294585" y="4684048"/>
            <a:ext cx="5685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Church leaders in very nation are passionately active in collaboration for effective church multiplication “that all may know” in answer to Jesus’ prayer of John 17.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37EE4D-3B79-46B3-2576-3809C4EB9A7B}"/>
              </a:ext>
            </a:extLst>
          </p:cNvPr>
          <p:cNvGrpSpPr/>
          <p:nvPr/>
        </p:nvGrpSpPr>
        <p:grpSpPr>
          <a:xfrm>
            <a:off x="2641817" y="2661513"/>
            <a:ext cx="878356" cy="867636"/>
            <a:chOff x="2590495" y="2667300"/>
            <a:chExt cx="878356" cy="8676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5F906D-A91C-ECB4-BAD2-4D6BAEB23B4B}"/>
                </a:ext>
              </a:extLst>
            </p:cNvPr>
            <p:cNvSpPr/>
            <p:nvPr/>
          </p:nvSpPr>
          <p:spPr>
            <a:xfrm>
              <a:off x="2590495" y="2667300"/>
              <a:ext cx="867635" cy="8676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62727D-8F52-D302-75A6-260FA7B95E52}"/>
                </a:ext>
              </a:extLst>
            </p:cNvPr>
            <p:cNvSpPr txBox="1"/>
            <p:nvPr/>
          </p:nvSpPr>
          <p:spPr>
            <a:xfrm>
              <a:off x="2601216" y="2782669"/>
              <a:ext cx="86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</a:p>
          </p:txBody>
        </p:sp>
      </p:grpSp>
      <p:pic>
        <p:nvPicPr>
          <p:cNvPr id="13" name="Picture 12" descr="A group of colorful ropes connected together&#10;&#10;AI-generated content may be incorrect.">
            <a:extLst>
              <a:ext uri="{FF2B5EF4-FFF2-40B4-BE49-F238E27FC236}">
                <a16:creationId xmlns:a16="http://schemas.microsoft.com/office/drawing/2014/main" id="{996DF55F-D39C-6A17-CDCD-A84FBA89B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54" y="850513"/>
            <a:ext cx="6108945" cy="34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4F30A2-4CE1-F912-D7B3-440E5C47B20A}"/>
              </a:ext>
            </a:extLst>
          </p:cNvPr>
          <p:cNvSpPr/>
          <p:nvPr/>
        </p:nvSpPr>
        <p:spPr>
          <a:xfrm>
            <a:off x="-2266" y="0"/>
            <a:ext cx="60982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619" y="793295"/>
            <a:ext cx="5548140" cy="5572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us to work and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pray for…</a:t>
            </a: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solidFill>
                  <a:srgbClr val="ADD14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Regional support networks</a:t>
            </a:r>
            <a:br>
              <a:rPr lang="en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shared learning and encouragement.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0CA8065F-5C73-47AF-4422-5843D7641E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113" y="1124469"/>
            <a:ext cx="5694427" cy="37440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77C94B-082F-AE5C-74DD-CE46B9767B7D}"/>
              </a:ext>
            </a:extLst>
          </p:cNvPr>
          <p:cNvGrpSpPr/>
          <p:nvPr/>
        </p:nvGrpSpPr>
        <p:grpSpPr>
          <a:xfrm>
            <a:off x="2688511" y="3011583"/>
            <a:ext cx="878356" cy="867636"/>
            <a:chOff x="2724650" y="1230892"/>
            <a:chExt cx="503533" cy="49738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6691BD9-C2CD-4E41-13F1-F0AE112A85C1}"/>
                </a:ext>
              </a:extLst>
            </p:cNvPr>
            <p:cNvSpPr/>
            <p:nvPr/>
          </p:nvSpPr>
          <p:spPr>
            <a:xfrm>
              <a:off x="2724650" y="1230892"/>
              <a:ext cx="497387" cy="4973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42B207-94F3-AB7C-90F7-1CABB84ABFC2}"/>
                </a:ext>
              </a:extLst>
            </p:cNvPr>
            <p:cNvSpPr txBox="1"/>
            <p:nvPr/>
          </p:nvSpPr>
          <p:spPr>
            <a:xfrm>
              <a:off x="2730796" y="1297029"/>
              <a:ext cx="497387" cy="37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icture 9" descr="A green and black text&#10;&#10;AI-generated content may be incorrect.">
            <a:extLst>
              <a:ext uri="{FF2B5EF4-FFF2-40B4-BE49-F238E27FC236}">
                <a16:creationId xmlns:a16="http://schemas.microsoft.com/office/drawing/2014/main" id="{FD6FA1C2-FF42-2489-9111-FDD4D88F9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023" y="5544947"/>
            <a:ext cx="2678329" cy="8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AA74E-C4E4-9FEF-22E7-1BAA157168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7108" y="946063"/>
            <a:ext cx="12229108" cy="1685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Measurement: 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we know how we are doing? </a:t>
            </a:r>
            <a:endParaRPr lang="en-C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056E-BAAA-CE71-79C5-AEE602A0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813" y="3060008"/>
            <a:ext cx="8221266" cy="2723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Dashboard to provide global overview for ongoing prayer and support of national initiatives </a:t>
            </a:r>
          </a:p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twice a year</a:t>
            </a:r>
          </a:p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Reflects evaluation of national leaders</a:t>
            </a:r>
          </a:p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show fruit of collaboration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0DFC68-182C-4E04-E70A-C87F0DBF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62"/>
          <a:stretch/>
        </p:blipFill>
        <p:spPr>
          <a:xfrm>
            <a:off x="358366" y="194287"/>
            <a:ext cx="11541191" cy="6490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0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ECE8BE-7631-755E-18FF-120552CB98B5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9AB304-3182-77CF-9708-B7D59B719822}"/>
              </a:ext>
            </a:extLst>
          </p:cNvPr>
          <p:cNvSpPr txBox="1">
            <a:spLocks/>
          </p:cNvSpPr>
          <p:nvPr/>
        </p:nvSpPr>
        <p:spPr>
          <a:xfrm>
            <a:off x="-4532" y="2837731"/>
            <a:ext cx="6796631" cy="5912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ADD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gift for you!</a:t>
            </a:r>
            <a:endParaRPr lang="en-CA" sz="4400" b="1" dirty="0">
              <a:solidFill>
                <a:srgbClr val="ADD1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people standing in front of a white sign&#10;&#10;Description automatically generated">
            <a:extLst>
              <a:ext uri="{FF2B5EF4-FFF2-40B4-BE49-F238E27FC236}">
                <a16:creationId xmlns:a16="http://schemas.microsoft.com/office/drawing/2014/main" id="{ADD0563C-3A1A-745C-FB99-A6E215D7E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00" y="278026"/>
            <a:ext cx="4411362" cy="6301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0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251C05D2-804F-BDA5-3BBC-7E620DAF5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4" y="296562"/>
            <a:ext cx="11000699" cy="62607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00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1586669-2732-5D66-CA9F-39B5B3118BCA}"/>
              </a:ext>
            </a:extLst>
          </p:cNvPr>
          <p:cNvSpPr/>
          <p:nvPr/>
        </p:nvSpPr>
        <p:spPr>
          <a:xfrm>
            <a:off x="-1" y="0"/>
            <a:ext cx="12192001" cy="1743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and black text&#10;&#10;AI-generated content may be incorrect.">
            <a:extLst>
              <a:ext uri="{FF2B5EF4-FFF2-40B4-BE49-F238E27FC236}">
                <a16:creationId xmlns:a16="http://schemas.microsoft.com/office/drawing/2014/main" id="{FC5F13D3-B557-959C-CAA9-998483617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02" y="5547043"/>
            <a:ext cx="2380105" cy="729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3E5B4-4C36-C7B8-15F0-FD4162D90159}"/>
              </a:ext>
            </a:extLst>
          </p:cNvPr>
          <p:cNvSpPr/>
          <p:nvPr/>
        </p:nvSpPr>
        <p:spPr>
          <a:xfrm>
            <a:off x="0" y="6545267"/>
            <a:ext cx="12192000" cy="341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C3900733-1ADF-729E-6511-CDA9D938D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867" y="3927474"/>
            <a:ext cx="2053701" cy="1026851"/>
          </a:xfrm>
          <a:prstGeom prst="rect">
            <a:avLst/>
          </a:prstGeom>
        </p:spPr>
      </p:pic>
      <p:pic>
        <p:nvPicPr>
          <p:cNvPr id="17" name="Picture 16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4FDCC30-31C9-7645-D1D9-75BCA5CE5D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566" y="2453258"/>
            <a:ext cx="1979740" cy="800126"/>
          </a:xfrm>
          <a:prstGeom prst="rect">
            <a:avLst/>
          </a:prstGeom>
        </p:spPr>
      </p:pic>
      <p:pic>
        <p:nvPicPr>
          <p:cNvPr id="18" name="Picture 17" descr="A close-up of a sign&#10;&#10;Description automatically generated">
            <a:extLst>
              <a:ext uri="{FF2B5EF4-FFF2-40B4-BE49-F238E27FC236}">
                <a16:creationId xmlns:a16="http://schemas.microsoft.com/office/drawing/2014/main" id="{40AA3B67-29DC-8143-8044-5917EE06B6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362" y="4017319"/>
            <a:ext cx="2864634" cy="847163"/>
          </a:xfrm>
          <a:prstGeom prst="rect">
            <a:avLst/>
          </a:prstGeom>
        </p:spPr>
      </p:pic>
      <p:pic>
        <p:nvPicPr>
          <p:cNvPr id="21" name="Picture 20" descr="A green and white logo&#10;&#10;AI-generated content may be incorrect.">
            <a:extLst>
              <a:ext uri="{FF2B5EF4-FFF2-40B4-BE49-F238E27FC236}">
                <a16:creationId xmlns:a16="http://schemas.microsoft.com/office/drawing/2014/main" id="{6C7225E2-4DF6-42F5-B020-7336EF773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1" y="2563191"/>
            <a:ext cx="2573780" cy="544454"/>
          </a:xfrm>
          <a:prstGeom prst="rect">
            <a:avLst/>
          </a:prstGeom>
        </p:spPr>
      </p:pic>
      <p:pic>
        <p:nvPicPr>
          <p:cNvPr id="22" name="Picture 21" descr="A logo for a marathon&#10;&#10;AI-generated content may be incorrect.">
            <a:extLst>
              <a:ext uri="{FF2B5EF4-FFF2-40B4-BE49-F238E27FC236}">
                <a16:creationId xmlns:a16="http://schemas.microsoft.com/office/drawing/2014/main" id="{55A0E4BB-2C82-862E-4F9F-608FC4B9F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76" y="2288794"/>
            <a:ext cx="3037320" cy="10459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C3AE7-8243-3471-8941-ABE3831950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609" y="4036122"/>
            <a:ext cx="2391655" cy="76251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9CA0DA2-5CC4-858F-8F35-E96C6B9F5FCC}"/>
              </a:ext>
            </a:extLst>
          </p:cNvPr>
          <p:cNvSpPr txBox="1"/>
          <p:nvPr/>
        </p:nvSpPr>
        <p:spPr>
          <a:xfrm>
            <a:off x="0" y="40109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700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243FE-3347-8E43-55E8-13512AE42810}"/>
              </a:ext>
            </a:extLst>
          </p:cNvPr>
          <p:cNvSpPr/>
          <p:nvPr/>
        </p:nvSpPr>
        <p:spPr>
          <a:xfrm>
            <a:off x="0" y="1"/>
            <a:ext cx="6084198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04A825-872A-C5B1-E511-A1A8409E794A}"/>
              </a:ext>
            </a:extLst>
          </p:cNvPr>
          <p:cNvGrpSpPr/>
          <p:nvPr/>
        </p:nvGrpSpPr>
        <p:grpSpPr>
          <a:xfrm>
            <a:off x="6624140" y="934437"/>
            <a:ext cx="4989123" cy="4989123"/>
            <a:chOff x="5516380" y="373470"/>
            <a:chExt cx="4989123" cy="49891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36D6F0-FE2F-C881-3E4B-EFC9F9C65BFE}"/>
                </a:ext>
              </a:extLst>
            </p:cNvPr>
            <p:cNvSpPr/>
            <p:nvPr/>
          </p:nvSpPr>
          <p:spPr>
            <a:xfrm>
              <a:off x="5516380" y="373470"/>
              <a:ext cx="4989123" cy="4989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drawing of a chair&#10;&#10;Description automatically generated">
              <a:extLst>
                <a:ext uri="{FF2B5EF4-FFF2-40B4-BE49-F238E27FC236}">
                  <a16:creationId xmlns:a16="http://schemas.microsoft.com/office/drawing/2014/main" id="{6BE0CE2B-4253-1091-8245-8987C9C6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082" y="1276571"/>
              <a:ext cx="4597641" cy="31928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F7E83-C1BD-2644-B8F9-C811280F87F1}"/>
                </a:ext>
              </a:extLst>
            </p:cNvPr>
            <p:cNvSpPr/>
            <p:nvPr/>
          </p:nvSpPr>
          <p:spPr>
            <a:xfrm>
              <a:off x="6019912" y="839961"/>
              <a:ext cx="3943912" cy="3943911"/>
            </a:xfrm>
            <a:prstGeom prst="ellipse">
              <a:avLst/>
            </a:prstGeom>
            <a:noFill/>
            <a:ln w="76200">
              <a:solidFill>
                <a:srgbClr val="ADD1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32642E-9011-3856-7838-3DC45F6927C2}"/>
              </a:ext>
            </a:extLst>
          </p:cNvPr>
          <p:cNvSpPr txBox="1"/>
          <p:nvPr/>
        </p:nvSpPr>
        <p:spPr>
          <a:xfrm>
            <a:off x="0" y="1758906"/>
            <a:ext cx="6084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</a:t>
            </a:r>
            <a:br>
              <a:rPr lang="en-US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Empty Chair </a:t>
            </a:r>
          </a:p>
          <a:p>
            <a:pPr algn="ctr"/>
            <a:r>
              <a:rPr lang="en-US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Welcome!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8B412-DF81-23CA-95CA-90FF7CE9C5D0}"/>
              </a:ext>
            </a:extLst>
          </p:cNvPr>
          <p:cNvSpPr txBox="1"/>
          <p:nvPr/>
        </p:nvSpPr>
        <p:spPr>
          <a:xfrm>
            <a:off x="733923" y="3529701"/>
            <a:ext cx="472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room for more networks to join!</a:t>
            </a:r>
            <a:endParaRPr lang="en-A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791EA7-A8FA-C914-56A5-21C719B6521B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E5BF3-3E25-473C-F7DF-2A6E22B3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64" y="413167"/>
            <a:ext cx="5774761" cy="5491900"/>
          </a:xfrm>
        </p:spPr>
        <p:txBody>
          <a:bodyPr>
            <a:noAutofit/>
          </a:bodyPr>
          <a:lstStyle/>
          <a:p>
            <a:pPr algn="ctr"/>
            <a:r>
              <a:rPr lang="en-CA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Help be the answer </a:t>
            </a:r>
            <a:br>
              <a:rPr lang="en-CA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 this core question:</a:t>
            </a:r>
            <a:br>
              <a:rPr lang="en-C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800" dirty="0">
                <a:solidFill>
                  <a:schemeClr val="bg1"/>
                </a:solidFill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will it take to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saturate our nation with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gospel through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church multiplication?</a:t>
            </a:r>
          </a:p>
        </p:txBody>
      </p:sp>
      <p:pic>
        <p:nvPicPr>
          <p:cNvPr id="7" name="Picture 6" descr="A green and black text&#10;&#10;AI-generated content may be incorrect.">
            <a:extLst>
              <a:ext uri="{FF2B5EF4-FFF2-40B4-BE49-F238E27FC236}">
                <a16:creationId xmlns:a16="http://schemas.microsoft.com/office/drawing/2014/main" id="{32DC47B5-C619-28BA-18C1-59DBD1F49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21" y="2668667"/>
            <a:ext cx="4168775" cy="12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19A001-BF6D-A39B-2A6D-A09D74C20476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DAF8D-CB07-82B6-03E1-5B5331D11AE0}"/>
              </a:ext>
            </a:extLst>
          </p:cNvPr>
          <p:cNvSpPr txBox="1"/>
          <p:nvPr/>
        </p:nvSpPr>
        <p:spPr>
          <a:xfrm>
            <a:off x="423188" y="1873909"/>
            <a:ext cx="5545126" cy="42056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is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invitation to collaborate to saturate the nations with disciple-making churches.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obedience to the Great Commission and in the spirit of Jesus’ prayer of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17 we collaborate to saturate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linguistic, ethnic, geographic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social space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our nation with churches that multiply disciples.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CF59E-F4C5-443D-F3D9-9163F25641D0}"/>
              </a:ext>
            </a:extLst>
          </p:cNvPr>
          <p:cNvSpPr txBox="1"/>
          <p:nvPr/>
        </p:nvSpPr>
        <p:spPr>
          <a:xfrm>
            <a:off x="326206" y="990907"/>
            <a:ext cx="193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AR" sz="3200" b="1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</a:t>
            </a:r>
            <a:r>
              <a:rPr lang="en-CA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at</a:t>
            </a:r>
            <a:r>
              <a:rPr lang="en-AR" sz="3200" b="1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AR" sz="3200" b="1" dirty="0">
              <a:solidFill>
                <a:srgbClr val="ADD14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Picture 6" descr="A group of people singing&#10;&#10;Description automatically generated">
            <a:extLst>
              <a:ext uri="{FF2B5EF4-FFF2-40B4-BE49-F238E27FC236}">
                <a16:creationId xmlns:a16="http://schemas.microsoft.com/office/drawing/2014/main" id="{9FA2FE06-E401-80C1-CD4A-1E8710699B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526" y="0"/>
            <a:ext cx="6114473" cy="4585855"/>
          </a:xfrm>
          <a:prstGeom prst="rect">
            <a:avLst/>
          </a:prstGeom>
        </p:spPr>
      </p:pic>
      <p:pic>
        <p:nvPicPr>
          <p:cNvPr id="3" name="Picture 2" descr="A green and black text&#10;&#10;AI-generated content may be incorrect.">
            <a:extLst>
              <a:ext uri="{FF2B5EF4-FFF2-40B4-BE49-F238E27FC236}">
                <a16:creationId xmlns:a16="http://schemas.microsoft.com/office/drawing/2014/main" id="{55F14585-B79E-EE21-7DB7-95D9038B0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86" y="5175891"/>
            <a:ext cx="2949792" cy="9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545C2A29-8160-1DDD-36FB-DDC430E9E8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18" y="0"/>
            <a:ext cx="6151419" cy="4613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B7B13-5A9B-EC03-8E96-DD0F3F898549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32DFF-48C3-D542-2C41-E94F2EBE2E27}"/>
              </a:ext>
            </a:extLst>
          </p:cNvPr>
          <p:cNvSpPr txBox="1"/>
          <p:nvPr/>
        </p:nvSpPr>
        <p:spPr>
          <a:xfrm>
            <a:off x="423188" y="2926855"/>
            <a:ext cx="5425115" cy="31552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57150">
              <a:lnSpc>
                <a:spcPct val="110000"/>
              </a:lnSpc>
              <a:spcAft>
                <a:spcPts val="600"/>
              </a:spcAft>
            </a:pPr>
            <a:endParaRPr lang="en-US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highlight>
                  <a:srgbClr val="ADD14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INVITATION</a:t>
            </a:r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invites you </a:t>
            </a:r>
            <a:b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participate in a collaborative conversation or roundtable near you.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collaborative roundtable?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is an example….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148BB-B81B-64E4-F42F-0306BC2B12D6}"/>
              </a:ext>
            </a:extLst>
          </p:cNvPr>
          <p:cNvSpPr txBox="1"/>
          <p:nvPr/>
        </p:nvSpPr>
        <p:spPr>
          <a:xfrm>
            <a:off x="326206" y="990907"/>
            <a:ext cx="193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AR" sz="3200" b="1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</a:t>
            </a:r>
            <a:r>
              <a:rPr lang="en-CA" sz="3200" b="1" dirty="0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</a:t>
            </a:r>
            <a:r>
              <a:rPr lang="en-AR" sz="3200" b="1">
                <a:solidFill>
                  <a:srgbClr val="ADD14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AR" sz="3200" b="1" dirty="0">
              <a:solidFill>
                <a:srgbClr val="ADD14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63CBE-0472-A758-A6E3-EA856FCC4BA9}"/>
              </a:ext>
            </a:extLst>
          </p:cNvPr>
          <p:cNvSpPr txBox="1"/>
          <p:nvPr/>
        </p:nvSpPr>
        <p:spPr>
          <a:xfrm>
            <a:off x="521162" y="1720203"/>
            <a:ext cx="47382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this to participate in </a:t>
            </a:r>
            <a:b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triune God’s redemptive mission in the world.</a:t>
            </a:r>
          </a:p>
          <a:p>
            <a:endParaRPr lang="en-US" sz="2600" dirty="0"/>
          </a:p>
        </p:txBody>
      </p:sp>
      <p:pic>
        <p:nvPicPr>
          <p:cNvPr id="9" name="Picture 8" descr="A green and black text&#10;&#10;AI-generated content may be incorrect.">
            <a:extLst>
              <a:ext uri="{FF2B5EF4-FFF2-40B4-BE49-F238E27FC236}">
                <a16:creationId xmlns:a16="http://schemas.microsoft.com/office/drawing/2014/main" id="{2F7E887E-C12F-B7EA-1132-D10C8B5DC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86" y="5175891"/>
            <a:ext cx="2949792" cy="9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FAD3867-E6DC-4334-4B72-F674C002E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750" y="0"/>
            <a:ext cx="6128250" cy="308293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3121BB-745B-0729-7610-2E9588ECC2D0}"/>
              </a:ext>
            </a:extLst>
          </p:cNvPr>
          <p:cNvSpPr/>
          <p:nvPr/>
        </p:nvSpPr>
        <p:spPr>
          <a:xfrm>
            <a:off x="-1" y="9144"/>
            <a:ext cx="6096001" cy="684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391543" y="3318118"/>
            <a:ext cx="5329372" cy="2870134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team of leaders comes together to coordinate the efforts of saturating a country with multiplying churches.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Influencers gather to pray and strategize about the multiplication of churches and disciples.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Leaders representing as many church groups and organizations as possible are included.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91FE5-C9DA-5E56-EDD9-224C6896917E}"/>
              </a:ext>
            </a:extLst>
          </p:cNvPr>
          <p:cNvSpPr txBox="1"/>
          <p:nvPr/>
        </p:nvSpPr>
        <p:spPr>
          <a:xfrm>
            <a:off x="6391543" y="6188252"/>
            <a:ext cx="548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AR" sz="1200" i="1" dirty="0">
                <a:latin typeface="Arial" panose="020B0604020202020204" pitchFamily="34" charset="0"/>
                <a:cs typeface="Arial" panose="020B0604020202020204" pitchFamily="34" charset="0"/>
              </a:rPr>
              <a:t>Plaza leaders coming together in Spain to discuss the </a:t>
            </a:r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advance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AR" sz="1200" i="1" dirty="0">
                <a:latin typeface="Arial" panose="020B0604020202020204" pitchFamily="34" charset="0"/>
                <a:cs typeface="Arial" panose="020B0604020202020204" pitchFamily="34" charset="0"/>
              </a:rPr>
              <a:t>the Gospel and how to saturate the country with disciple making churches.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DF701-A5F2-9F29-E641-AB298AF8FCB8}"/>
              </a:ext>
            </a:extLst>
          </p:cNvPr>
          <p:cNvSpPr txBox="1"/>
          <p:nvPr/>
        </p:nvSpPr>
        <p:spPr>
          <a:xfrm>
            <a:off x="16858" y="417211"/>
            <a:ext cx="604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95527"/>
            <a:ext cx="6063751" cy="91956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Relationships that propel </a:t>
            </a:r>
            <a:b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the planting of churches  </a:t>
            </a:r>
            <a:endParaRPr lang="en-US" sz="2800" b="1" dirty="0">
              <a:solidFill>
                <a:srgbClr val="ADD1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3469FBB5-71AF-403B-5305-BDBE185185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461" y="1999656"/>
            <a:ext cx="2032000" cy="1981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58D21A1-267B-17FC-1FB8-2ED8B840CAFA}"/>
              </a:ext>
            </a:extLst>
          </p:cNvPr>
          <p:cNvSpPr/>
          <p:nvPr/>
        </p:nvSpPr>
        <p:spPr>
          <a:xfrm>
            <a:off x="3285457" y="2126342"/>
            <a:ext cx="1737181" cy="173718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EAC3AFAE-AF2E-702C-7AF6-C824AA669E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9" y="3899862"/>
            <a:ext cx="2061840" cy="201029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6846748-D670-2FD7-3B53-6B9BEF958634}"/>
              </a:ext>
            </a:extLst>
          </p:cNvPr>
          <p:cNvSpPr/>
          <p:nvPr/>
        </p:nvSpPr>
        <p:spPr>
          <a:xfrm>
            <a:off x="1140772" y="4015672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ey circle with white people and text&#10;&#10;Description automatically generated">
            <a:extLst>
              <a:ext uri="{FF2B5EF4-FFF2-40B4-BE49-F238E27FC236}">
                <a16:creationId xmlns:a16="http://schemas.microsoft.com/office/drawing/2014/main" id="{34CF4714-5BB4-3924-1914-A9F467262F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39" y="1987299"/>
            <a:ext cx="2032000" cy="1981200"/>
          </a:xfrm>
          <a:prstGeom prst="rect">
            <a:avLst/>
          </a:prstGeom>
        </p:spPr>
      </p:pic>
      <p:pic>
        <p:nvPicPr>
          <p:cNvPr id="18" name="Picture 17" descr="A green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38AA22CD-7D46-13DB-D5CD-86D11D6393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205" y="3905127"/>
            <a:ext cx="2042891" cy="199181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0F22E95-B198-743A-6226-962E1B4FB3DA}"/>
              </a:ext>
            </a:extLst>
          </p:cNvPr>
          <p:cNvSpPr/>
          <p:nvPr/>
        </p:nvSpPr>
        <p:spPr>
          <a:xfrm>
            <a:off x="3256614" y="4025969"/>
            <a:ext cx="1739284" cy="173928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9ED8F7-E932-175B-520A-A0397816EC33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6829" y="3254541"/>
            <a:ext cx="5543972" cy="3521217"/>
          </a:xfrm>
          <a:prstGeom prst="rect">
            <a:avLst/>
          </a:prstGeom>
        </p:spPr>
        <p:txBody>
          <a:bodyPr vert="horz" lIns="60960" tIns="30480" rIns="60960" bIns="30480" rtlCol="0">
            <a:normAutofit fontScale="25000" lnSpcReduction="20000"/>
          </a:bodyPr>
          <a:lstStyle/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the places on the map where more churches are needed?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the unreached people groups?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What kind of people are more receptive? 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more efforts needed?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How can information be shared, as appropriate, taking seriously the local context?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men standing in front of a map&#10;&#10;Description automatically generated">
            <a:extLst>
              <a:ext uri="{FF2B5EF4-FFF2-40B4-BE49-F238E27FC236}">
                <a16:creationId xmlns:a16="http://schemas.microsoft.com/office/drawing/2014/main" id="{C59E03AB-15B4-4287-B657-D025C2146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0"/>
            <a:ext cx="6096000" cy="3045336"/>
          </a:xfrm>
          <a:prstGeom prst="rect">
            <a:avLst/>
          </a:prstGeom>
        </p:spPr>
      </p:pic>
      <p:sp>
        <p:nvSpPr>
          <p:cNvPr id="130" name="Google Shape;130;p16"/>
          <p:cNvSpPr txBox="1"/>
          <p:nvPr/>
        </p:nvSpPr>
        <p:spPr>
          <a:xfrm>
            <a:off x="0" y="880625"/>
            <a:ext cx="6096000" cy="945152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Information that guides </a:t>
            </a:r>
            <a:b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decision making</a:t>
            </a:r>
            <a:endParaRPr lang="en-US" sz="2800" b="1" dirty="0">
              <a:solidFill>
                <a:srgbClr val="ADD1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400864-AF9D-2E56-CF42-7E62EB0F7F1F}"/>
              </a:ext>
            </a:extLst>
          </p:cNvPr>
          <p:cNvSpPr txBox="1"/>
          <p:nvPr/>
        </p:nvSpPr>
        <p:spPr>
          <a:xfrm>
            <a:off x="16858" y="417211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grey circle with white text&#10;&#10;Description automatically generated">
            <a:extLst>
              <a:ext uri="{FF2B5EF4-FFF2-40B4-BE49-F238E27FC236}">
                <a16:creationId xmlns:a16="http://schemas.microsoft.com/office/drawing/2014/main" id="{9EA197FA-679E-F126-F737-997F4C588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440" y="1959897"/>
            <a:ext cx="2032000" cy="1981200"/>
          </a:xfrm>
          <a:prstGeom prst="rect">
            <a:avLst/>
          </a:prstGeom>
        </p:spPr>
      </p:pic>
      <p:pic>
        <p:nvPicPr>
          <p:cNvPr id="7" name="Picture 6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276C5AA0-0521-E752-D4C3-32195D93C4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17" y="3957667"/>
            <a:ext cx="2032000" cy="1981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261C719-63B3-2CAD-4783-324E2C19D88E}"/>
              </a:ext>
            </a:extLst>
          </p:cNvPr>
          <p:cNvSpPr/>
          <p:nvPr/>
        </p:nvSpPr>
        <p:spPr>
          <a:xfrm>
            <a:off x="1171748" y="4095749"/>
            <a:ext cx="1717502" cy="1716739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792C0CBA-2204-35B5-E31C-A556287ED8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158" y="3875435"/>
            <a:ext cx="2078642" cy="20266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323296D-8A52-8BDE-DB96-26D3CA534F80}"/>
              </a:ext>
            </a:extLst>
          </p:cNvPr>
          <p:cNvSpPr/>
          <p:nvPr/>
        </p:nvSpPr>
        <p:spPr>
          <a:xfrm>
            <a:off x="3196837" y="4011166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FD37BA0B-65C1-7D77-690C-4668B22E97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02" y="1959897"/>
            <a:ext cx="2075848" cy="202395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913D88F-DB79-82E6-BD2D-B153D8CFE910}"/>
              </a:ext>
            </a:extLst>
          </p:cNvPr>
          <p:cNvSpPr/>
          <p:nvPr/>
        </p:nvSpPr>
        <p:spPr>
          <a:xfrm>
            <a:off x="1132412" y="2088059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a circle with their hands raised&#10;&#10;Description automatically generated">
            <a:extLst>
              <a:ext uri="{FF2B5EF4-FFF2-40B4-BE49-F238E27FC236}">
                <a16:creationId xmlns:a16="http://schemas.microsoft.com/office/drawing/2014/main" id="{4C3240F6-7346-2D2E-7A53-A700B2FF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517" y="-1"/>
            <a:ext cx="6349625" cy="31943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2F641E-D36A-6D2D-0DE6-E4383159D567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84039" y="3663699"/>
            <a:ext cx="5485107" cy="2594785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Gatherings are organized as needed to pray, share ideas, set goals and evaluate progress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0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spirit of unity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mission pervades the gathering and leaders encourage one another respecting the different approaches and perspectives on the mission.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/>
          </a:p>
        </p:txBody>
      </p:sp>
      <p:sp>
        <p:nvSpPr>
          <p:cNvPr id="130" name="Google Shape;130;p16"/>
          <p:cNvSpPr txBox="1"/>
          <p:nvPr/>
        </p:nvSpPr>
        <p:spPr>
          <a:xfrm>
            <a:off x="-2" y="878281"/>
            <a:ext cx="6096000" cy="1051560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Looking at the whole </a:t>
            </a:r>
            <a:b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solidFill>
                  <a:srgbClr val="ADD1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nation together</a:t>
            </a:r>
            <a:endParaRPr lang="en-US" sz="2800" b="1" dirty="0">
              <a:solidFill>
                <a:srgbClr val="ADD1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2B20F6-5FB4-D339-535D-0BC331D9A01F}"/>
              </a:ext>
            </a:extLst>
          </p:cNvPr>
          <p:cNvSpPr txBox="1"/>
          <p:nvPr/>
        </p:nvSpPr>
        <p:spPr>
          <a:xfrm>
            <a:off x="16858" y="417211"/>
            <a:ext cx="607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094FA53E-5F96-E27F-B913-25650B90C1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35" y="1986649"/>
            <a:ext cx="2058718" cy="2007250"/>
          </a:xfrm>
          <a:prstGeom prst="rect">
            <a:avLst/>
          </a:prstGeom>
        </p:spPr>
      </p:pic>
      <p:pic>
        <p:nvPicPr>
          <p:cNvPr id="31" name="Picture 30" descr="A grey circle with white logo&#10;&#10;Description automatically generated">
            <a:extLst>
              <a:ext uri="{FF2B5EF4-FFF2-40B4-BE49-F238E27FC236}">
                <a16:creationId xmlns:a16="http://schemas.microsoft.com/office/drawing/2014/main" id="{178E1B6E-30F3-FB09-5B04-901885EEF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2" y="3916254"/>
            <a:ext cx="2032000" cy="1981200"/>
          </a:xfrm>
          <a:prstGeom prst="rect">
            <a:avLst/>
          </a:prstGeom>
        </p:spPr>
      </p:pic>
      <p:pic>
        <p:nvPicPr>
          <p:cNvPr id="8" name="Picture 7" descr="A green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8D504363-2E66-4849-80DE-E3E86857E8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530" y="3912588"/>
            <a:ext cx="2059494" cy="200800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BFACED7-20F7-009F-2B20-E8BBE702CB40}"/>
              </a:ext>
            </a:extLst>
          </p:cNvPr>
          <p:cNvSpPr/>
          <p:nvPr/>
        </p:nvSpPr>
        <p:spPr>
          <a:xfrm>
            <a:off x="3219818" y="4031406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C82B0422-A583-E99D-EA41-FDA0C13A15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177" y="1962595"/>
            <a:ext cx="2064749" cy="201313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E7ACA3-EA55-6F84-C97E-865E9A7ACB8E}"/>
              </a:ext>
            </a:extLst>
          </p:cNvPr>
          <p:cNvSpPr/>
          <p:nvPr/>
        </p:nvSpPr>
        <p:spPr>
          <a:xfrm>
            <a:off x="3197452" y="2090931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B60ECE-E606-0121-678E-9C0F26DDD371}"/>
              </a:ext>
            </a:extLst>
          </p:cNvPr>
          <p:cNvSpPr/>
          <p:nvPr/>
        </p:nvSpPr>
        <p:spPr>
          <a:xfrm>
            <a:off x="1151327" y="21020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2C017209EF51498CA459FC378A1DAD" ma:contentTypeVersion="15" ma:contentTypeDescription="Create a new document." ma:contentTypeScope="" ma:versionID="9487395a94dd82ea918d919a127673ef">
  <xsd:schema xmlns:xsd="http://www.w3.org/2001/XMLSchema" xmlns:xs="http://www.w3.org/2001/XMLSchema" xmlns:p="http://schemas.microsoft.com/office/2006/metadata/properties" xmlns:ns3="3dcdb0dc-3083-479d-bccb-42b016bdc8bd" xmlns:ns4="1fba456b-3585-4d7c-824f-7889af654381" targetNamespace="http://schemas.microsoft.com/office/2006/metadata/properties" ma:root="true" ma:fieldsID="4c7e0393e2eafba092bf936d2bff85c9" ns3:_="" ns4:_="">
    <xsd:import namespace="3dcdb0dc-3083-479d-bccb-42b016bdc8bd"/>
    <xsd:import namespace="1fba456b-3585-4d7c-824f-7889af65438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db0dc-3083-479d-bccb-42b016bdc8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a456b-3585-4d7c-824f-7889af654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ba456b-3585-4d7c-824f-7889af654381" xsi:nil="true"/>
  </documentManagement>
</p:properties>
</file>

<file path=customXml/itemProps1.xml><?xml version="1.0" encoding="utf-8"?>
<ds:datastoreItem xmlns:ds="http://schemas.openxmlformats.org/officeDocument/2006/customXml" ds:itemID="{B10976DE-C434-43F4-9236-87E5A36F4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cdb0dc-3083-479d-bccb-42b016bdc8bd"/>
    <ds:schemaRef ds:uri="1fba456b-3585-4d7c-824f-7889af6543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E5041F-EEA4-47A5-9E1A-DABDD8772E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B8EA3D-FED5-4858-A1FB-722DC7F52D54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fba456b-3585-4d7c-824f-7889af654381"/>
    <ds:schemaRef ds:uri="3dcdb0dc-3083-479d-bccb-42b016bdc8b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777</Words>
  <Application>Microsoft Macintosh PowerPoint</Application>
  <PresentationFormat>Widescreen</PresentationFormat>
  <Paragraphs>104</Paragraphs>
  <Slides>28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Arial</vt:lpstr>
      <vt:lpstr>Arial Black</vt:lpstr>
      <vt:lpstr>Calibri</vt:lpstr>
      <vt:lpstr>Calibri Light</vt:lpstr>
      <vt:lpstr>Montserrat</vt:lpstr>
      <vt:lpstr>1_Office Theme</vt:lpstr>
      <vt:lpstr>Acrobat Document</vt:lpstr>
      <vt:lpstr>PowerPoint Presentation</vt:lpstr>
      <vt:lpstr>PowerPoint Presentation</vt:lpstr>
      <vt:lpstr>PowerPoint Presentation</vt:lpstr>
      <vt:lpstr>Help be the answer  to this core question:  What will it take to  saturate our nation with  the gospel through  church multiplication?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Collaborate to saturate invites  us to work and pray for…    Progression Namely, growing health in all four stages of collaboration</vt:lpstr>
      <vt:lpstr>PowerPoint Presentation</vt:lpstr>
      <vt:lpstr>Collaborate to saturate invites us to work and  pray for…    Healthy and effective collaboration in  200 nations  </vt:lpstr>
      <vt:lpstr>Collaborate to saturate invites us to work and  pray for…    Regional support networks  for shared learning and encouragement. </vt:lpstr>
      <vt:lpstr>Measurement:  How will we know how we are doing? 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CRoundtable</dc:title>
  <dc:creator>Murray Moerman</dc:creator>
  <cp:lastModifiedBy>Dulcie Crawford</cp:lastModifiedBy>
  <cp:revision>222</cp:revision>
  <dcterms:created xsi:type="dcterms:W3CDTF">2024-04-22T21:20:09Z</dcterms:created>
  <dcterms:modified xsi:type="dcterms:W3CDTF">2026-02-09T15:02:22Z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0x010100342C017209EF51498CA459FC378A1DAD</vt:lpwstr>
  </property>
</Properties>
</file>